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47" r:id="rId2"/>
  </p:sldMasterIdLst>
  <p:notesMasterIdLst>
    <p:notesMasterId r:id="rId138"/>
  </p:notesMasterIdLst>
  <p:sldIdLst>
    <p:sldId id="256" r:id="rId3"/>
    <p:sldId id="338" r:id="rId4"/>
    <p:sldId id="1664" r:id="rId5"/>
    <p:sldId id="1665" r:id="rId6"/>
    <p:sldId id="1573" r:id="rId7"/>
    <p:sldId id="1574" r:id="rId8"/>
    <p:sldId id="1575" r:id="rId9"/>
    <p:sldId id="1581" r:id="rId10"/>
    <p:sldId id="1582" r:id="rId11"/>
    <p:sldId id="1583" r:id="rId12"/>
    <p:sldId id="1584" r:id="rId13"/>
    <p:sldId id="1586" r:id="rId14"/>
    <p:sldId id="1580" r:id="rId15"/>
    <p:sldId id="1585" r:id="rId16"/>
    <p:sldId id="1590" r:id="rId17"/>
    <p:sldId id="1591" r:id="rId18"/>
    <p:sldId id="1595" r:id="rId19"/>
    <p:sldId id="1593" r:id="rId20"/>
    <p:sldId id="1594" r:id="rId21"/>
    <p:sldId id="1592" r:id="rId22"/>
    <p:sldId id="1596" r:id="rId23"/>
    <p:sldId id="1721" r:id="rId24"/>
    <p:sldId id="1666" r:id="rId25"/>
    <p:sldId id="1598" r:id="rId26"/>
    <p:sldId id="1672" r:id="rId27"/>
    <p:sldId id="1673" r:id="rId28"/>
    <p:sldId id="1674" r:id="rId29"/>
    <p:sldId id="1675" r:id="rId30"/>
    <p:sldId id="1701" r:id="rId31"/>
    <p:sldId id="1703" r:id="rId32"/>
    <p:sldId id="1702" r:id="rId33"/>
    <p:sldId id="1704" r:id="rId34"/>
    <p:sldId id="1705" r:id="rId35"/>
    <p:sldId id="1706" r:id="rId36"/>
    <p:sldId id="1709" r:id="rId37"/>
    <p:sldId id="1707" r:id="rId38"/>
    <p:sldId id="1708" r:id="rId39"/>
    <p:sldId id="1710" r:id="rId40"/>
    <p:sldId id="1676" r:id="rId41"/>
    <p:sldId id="1677" r:id="rId42"/>
    <p:sldId id="1678" r:id="rId43"/>
    <p:sldId id="1679" r:id="rId44"/>
    <p:sldId id="1680" r:id="rId45"/>
    <p:sldId id="1681" r:id="rId46"/>
    <p:sldId id="1688" r:id="rId47"/>
    <p:sldId id="1689" r:id="rId48"/>
    <p:sldId id="1690" r:id="rId49"/>
    <p:sldId id="1692" r:id="rId50"/>
    <p:sldId id="1691" r:id="rId51"/>
    <p:sldId id="1711" r:id="rId52"/>
    <p:sldId id="1712" r:id="rId53"/>
    <p:sldId id="1713" r:id="rId54"/>
    <p:sldId id="1714" r:id="rId55"/>
    <p:sldId id="1715" r:id="rId56"/>
    <p:sldId id="1716" r:id="rId57"/>
    <p:sldId id="1717" r:id="rId58"/>
    <p:sldId id="1718" r:id="rId59"/>
    <p:sldId id="1699" r:id="rId60"/>
    <p:sldId id="1719" r:id="rId61"/>
    <p:sldId id="1720" r:id="rId62"/>
    <p:sldId id="1671" r:id="rId63"/>
    <p:sldId id="1667" r:id="rId64"/>
    <p:sldId id="1668" r:id="rId65"/>
    <p:sldId id="1669" r:id="rId66"/>
    <p:sldId id="1670" r:id="rId67"/>
    <p:sldId id="1700" r:id="rId68"/>
    <p:sldId id="1597" r:id="rId69"/>
    <p:sldId id="1599" r:id="rId70"/>
    <p:sldId id="1600" r:id="rId71"/>
    <p:sldId id="1601" r:id="rId72"/>
    <p:sldId id="1602" r:id="rId73"/>
    <p:sldId id="1603" r:id="rId74"/>
    <p:sldId id="1604" r:id="rId75"/>
    <p:sldId id="1605" r:id="rId76"/>
    <p:sldId id="1606" r:id="rId77"/>
    <p:sldId id="1607" r:id="rId78"/>
    <p:sldId id="1608" r:id="rId79"/>
    <p:sldId id="1722" r:id="rId80"/>
    <p:sldId id="1609" r:id="rId81"/>
    <p:sldId id="1610" r:id="rId82"/>
    <p:sldId id="1611" r:id="rId83"/>
    <p:sldId id="1612" r:id="rId84"/>
    <p:sldId id="1613" r:id="rId85"/>
    <p:sldId id="1614" r:id="rId86"/>
    <p:sldId id="1576" r:id="rId87"/>
    <p:sldId id="1617" r:id="rId88"/>
    <p:sldId id="1625" r:id="rId89"/>
    <p:sldId id="1577" r:id="rId90"/>
    <p:sldId id="1723" r:id="rId91"/>
    <p:sldId id="1618" r:id="rId92"/>
    <p:sldId id="1619" r:id="rId93"/>
    <p:sldId id="1620" r:id="rId94"/>
    <p:sldId id="1621" r:id="rId95"/>
    <p:sldId id="1622" r:id="rId96"/>
    <p:sldId id="1623" r:id="rId97"/>
    <p:sldId id="1624" r:id="rId98"/>
    <p:sldId id="1626" r:id="rId99"/>
    <p:sldId id="1724" r:id="rId100"/>
    <p:sldId id="1588" r:id="rId101"/>
    <p:sldId id="1630" r:id="rId102"/>
    <p:sldId id="1631" r:id="rId103"/>
    <p:sldId id="1632" r:id="rId104"/>
    <p:sldId id="1633" r:id="rId105"/>
    <p:sldId id="1725" r:id="rId106"/>
    <p:sldId id="1634" r:id="rId107"/>
    <p:sldId id="1635" r:id="rId108"/>
    <p:sldId id="1726" r:id="rId109"/>
    <p:sldId id="1727" r:id="rId110"/>
    <p:sldId id="1728" r:id="rId111"/>
    <p:sldId id="1729" r:id="rId112"/>
    <p:sldId id="1730" r:id="rId113"/>
    <p:sldId id="1636" r:id="rId114"/>
    <p:sldId id="1638" r:id="rId115"/>
    <p:sldId id="1637" r:id="rId116"/>
    <p:sldId id="1639" r:id="rId117"/>
    <p:sldId id="1640" r:id="rId118"/>
    <p:sldId id="1641" r:id="rId119"/>
    <p:sldId id="1642" r:id="rId120"/>
    <p:sldId id="1643" r:id="rId121"/>
    <p:sldId id="1644" r:id="rId122"/>
    <p:sldId id="1645" r:id="rId123"/>
    <p:sldId id="1646" r:id="rId124"/>
    <p:sldId id="1589" r:id="rId125"/>
    <p:sldId id="1731" r:id="rId126"/>
    <p:sldId id="1732" r:id="rId127"/>
    <p:sldId id="1733" r:id="rId128"/>
    <p:sldId id="1651" r:id="rId129"/>
    <p:sldId id="1653" r:id="rId130"/>
    <p:sldId id="1654" r:id="rId131"/>
    <p:sldId id="1655" r:id="rId132"/>
    <p:sldId id="1656" r:id="rId133"/>
    <p:sldId id="1657" r:id="rId134"/>
    <p:sldId id="1649" r:id="rId135"/>
    <p:sldId id="1650" r:id="rId136"/>
    <p:sldId id="339" r:id="rId13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1" clrIdx="0">
    <p:extLst>
      <p:ext uri="{19B8F6BF-5375-455C-9EA6-DF929625EA0E}">
        <p15:presenceInfo xmlns:p15="http://schemas.microsoft.com/office/powerpoint/2012/main" userId="Microsoft Office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433"/>
    <a:srgbClr val="6DBB4E"/>
    <a:srgbClr val="FFFFFF"/>
    <a:srgbClr val="00A4BD"/>
    <a:srgbClr val="DDA432"/>
    <a:srgbClr val="43BEB9"/>
    <a:srgbClr val="5B9BD5"/>
    <a:srgbClr val="0095AB"/>
    <a:srgbClr val="036EB8"/>
    <a:srgbClr val="009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13" autoAdjust="0"/>
    <p:restoredTop sz="63008"/>
  </p:normalViewPr>
  <p:slideViewPr>
    <p:cSldViewPr snapToGrid="0">
      <p:cViewPr varScale="1">
        <p:scale>
          <a:sx n="78" d="100"/>
          <a:sy n="78" d="100"/>
        </p:scale>
        <p:origin x="92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commentAuthors" Target="commentAuthor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5BD1F-0A86-4333-BAE9-9C549C8DC53F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2C350-456C-44AD-BF7C-6BDCC8943D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4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345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然而计算机比较实在，计算机看到的图片只是一个二维像素矩阵（设想一下大的棋盘），每个二维位置上有个数字，假设，白色为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，黑色为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24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当比较的时候，一些像素不同（红色部分），就会造成整个匹配不同。我们想要的效果是：不论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的图像如何变化，如平移、缩放、旋转或畸变等，都可以正确识别。如果按照每像素逐个比较肯定是不科学的，结果不对而且效率低下，因此提出其他匹配方法。我们称之为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75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这个匹配方法有个很高大上的名字叫卷积神经网络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826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观察这两张</a:t>
            </a:r>
            <a:r>
              <a:rPr lang="en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图，可以发现尽管像素值无法一一对应，但也存在着某些共同点。</a:t>
            </a: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377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我们用标准图</a:t>
            </a:r>
            <a:r>
              <a:rPr lang="en-US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为例找出了三个特征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30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feature</a:t>
            </a:r>
            <a:r>
              <a:rPr lang="zh-CN" altLang="en-US" dirty="0">
                <a:effectLst/>
              </a:rPr>
              <a:t>在</a:t>
            </a:r>
            <a:r>
              <a:rPr lang="en" altLang="zh-CN" dirty="0">
                <a:effectLst/>
              </a:rPr>
              <a:t>CNN</a:t>
            </a:r>
            <a:r>
              <a:rPr lang="zh-CN" altLang="en-US" dirty="0">
                <a:effectLst/>
              </a:rPr>
              <a:t>中也被成为卷积核（</a:t>
            </a:r>
            <a:r>
              <a:rPr lang="en" altLang="zh-CN" dirty="0">
                <a:effectLst/>
              </a:rPr>
              <a:t>filter</a:t>
            </a:r>
            <a:r>
              <a:rPr lang="zh-CN" altLang="en" dirty="0">
                <a:effectLst/>
              </a:rPr>
              <a:t>），</a:t>
            </a:r>
            <a:r>
              <a:rPr lang="zh-CN" altLang="en-US" dirty="0">
                <a:effectLst/>
              </a:rPr>
              <a:t>一般是</a:t>
            </a:r>
            <a:r>
              <a:rPr lang="en-US" altLang="zh-CN" dirty="0">
                <a:effectLst/>
              </a:rPr>
              <a:t>3</a:t>
            </a:r>
            <a:r>
              <a:rPr lang="en" altLang="zh-CN" dirty="0">
                <a:effectLst/>
              </a:rPr>
              <a:t>X3</a:t>
            </a:r>
            <a:r>
              <a:rPr lang="zh-CN" altLang="en" dirty="0">
                <a:effectLst/>
              </a:rPr>
              <a:t>，</a:t>
            </a:r>
            <a:r>
              <a:rPr lang="zh-CN" altLang="en-US" dirty="0">
                <a:effectLst/>
              </a:rPr>
              <a:t>或者</a:t>
            </a:r>
            <a:r>
              <a:rPr lang="en-US" altLang="zh-CN" dirty="0">
                <a:effectLst/>
              </a:rPr>
              <a:t>5</a:t>
            </a:r>
            <a:r>
              <a:rPr lang="en" altLang="zh-CN" dirty="0">
                <a:effectLst/>
              </a:rPr>
              <a:t>X5</a:t>
            </a:r>
            <a:r>
              <a:rPr lang="zh-CN" altLang="en-US" dirty="0">
                <a:effectLst/>
              </a:rPr>
              <a:t>的大小。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说了那么久终于扯到了卷积二字！</a:t>
            </a:r>
            <a:endParaRPr lang="zh-CN" altLang="en-US" dirty="0">
              <a:effectLst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981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接下来我们要用卷积核对图像进行匹配处理，也就是卷积操作，思考以下匹配背后的数学知识是什么。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71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不要慌，这是在承上启下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46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不要害怕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514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</a:t>
            </a:r>
            <a:r>
              <a:rPr kumimoji="1" lang="zh-CN" altLang="en-US" dirty="0"/>
              <a:t>）和</a:t>
            </a:r>
            <a:r>
              <a:rPr kumimoji="1" lang="en-US" altLang="zh-CN" dirty="0"/>
              <a:t>g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</a:t>
            </a:r>
            <a:r>
              <a:rPr kumimoji="1" lang="zh-CN" altLang="en-US" dirty="0"/>
              <a:t>）是</a:t>
            </a:r>
            <a:r>
              <a:rPr kumimoji="1" lang="en-US" altLang="zh-CN" dirty="0"/>
              <a:t>T</a:t>
            </a:r>
            <a:r>
              <a:rPr kumimoji="1" lang="zh-CN" altLang="en-US" dirty="0"/>
              <a:t>负无穷到正无穷的取值范围内时间</a:t>
            </a:r>
            <a:r>
              <a:rPr kumimoji="1" lang="en-US" altLang="zh-CN" dirty="0"/>
              <a:t>T</a:t>
            </a:r>
            <a:r>
              <a:rPr kumimoji="1" lang="zh-CN" altLang="en-US" dirty="0"/>
              <a:t>的积分，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瞬时行为的持续性后果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90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神经网络是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模仿生物神经网络行为特征的算法数学模型，由神经元、节点与节点之间的连接（突触）所构成，如下图： 提机器学习，神经网络。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31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</a:t>
            </a:r>
            <a:r>
              <a:rPr kumimoji="1" lang="zh-CN" altLang="en-US" dirty="0"/>
              <a:t>）和</a:t>
            </a:r>
            <a:r>
              <a:rPr kumimoji="1" lang="en-US" altLang="zh-CN" dirty="0"/>
              <a:t>g</a:t>
            </a:r>
            <a:r>
              <a:rPr kumimoji="1" lang="zh-CN" altLang="en-US" dirty="0"/>
              <a:t>（</a:t>
            </a:r>
            <a:r>
              <a:rPr kumimoji="1" lang="en-US" altLang="zh-CN" dirty="0"/>
              <a:t>x</a:t>
            </a:r>
            <a:r>
              <a:rPr kumimoji="1" lang="zh-CN" altLang="en-US" dirty="0"/>
              <a:t>）是</a:t>
            </a:r>
            <a:r>
              <a:rPr kumimoji="1" lang="en-US" altLang="zh-CN" dirty="0"/>
              <a:t>T</a:t>
            </a:r>
            <a:r>
              <a:rPr kumimoji="1" lang="zh-CN" altLang="en-US" dirty="0"/>
              <a:t>负无穷到正无穷的取值范围内时间</a:t>
            </a:r>
            <a:r>
              <a:rPr kumimoji="1" lang="en-US" altLang="zh-CN" dirty="0"/>
              <a:t>T</a:t>
            </a:r>
            <a:r>
              <a:rPr kumimoji="1" lang="zh-CN" altLang="en-US" dirty="0"/>
              <a:t>的积分，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瞬时行为的持续性后果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585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067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79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991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13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提出问题，分析问题，解决问题的过程中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702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提出问题，分析问题，解决问题的过程中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25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627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下一个是信号处理的例子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5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说明一般是衰减函数，在</a:t>
            </a:r>
            <a:r>
              <a:rPr kumimoji="1" lang="en-US" altLang="zh-CN" dirty="0"/>
              <a:t>t=5</a:t>
            </a:r>
            <a:r>
              <a:rPr kumimoji="1" lang="zh-CN" altLang="en-US" dirty="0"/>
              <a:t>的时候  信号的值应该是  </a:t>
            </a:r>
            <a:r>
              <a:rPr kumimoji="1" lang="en-US" altLang="zh-CN" dirty="0"/>
              <a:t>f</a:t>
            </a:r>
            <a:r>
              <a:rPr kumimoji="1" lang="zh-CN" altLang="en-US" dirty="0"/>
              <a:t>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）*</a:t>
            </a:r>
            <a:r>
              <a:rPr kumimoji="1" lang="en-US" altLang="zh-CN" dirty="0"/>
              <a:t>g(5)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1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每个神经网络单元抽象出来的数学模型如下，也叫感知器，它接收多个输入（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x3...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产生一个输出，这就好比是神经末梢感受各种外部环境的变化（外部刺激），然后产生电信号，以便于转导到神经细胞（又叫神经元）。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现实世界中，实际的决策模型则要复杂得多，往往是由多个感知器组成的多层网络，如下图所示，这也是经典的神经网络模型，由输入层、隐含层、输出层构成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5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这个图看上去很难受，发挥下想象力。怎么变一下会好看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548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416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309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分析以下  有三种情况，就是 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 </a:t>
            </a:r>
            <a:r>
              <a:rPr kumimoji="1" lang="en-US" altLang="zh-CN" dirty="0"/>
              <a:t>22</a:t>
            </a:r>
            <a:r>
              <a:rPr kumimoji="1" lang="zh-CN" altLang="en-US" dirty="0"/>
              <a:t> </a:t>
            </a:r>
            <a:r>
              <a:rPr kumimoji="1" lang="en-US" altLang="zh-CN" dirty="0"/>
              <a:t>31</a:t>
            </a:r>
            <a:r>
              <a:rPr kumimoji="1" lang="zh-CN" altLang="en-US" dirty="0"/>
              <a:t>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05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不同情况概率相乘再相加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20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共同的特征，我们让</a:t>
            </a:r>
            <a:r>
              <a:rPr kumimoji="1" lang="en-US" altLang="zh-CN" dirty="0"/>
              <a:t>x=T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y=n-T</a:t>
            </a:r>
            <a:r>
              <a:rPr kumimoji="1" lang="zh-CN" altLang="en-US" dirty="0"/>
              <a:t>  那么我们就能得到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69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我们假如每个筛子点数的概率是相等的，那么等于</a:t>
            </a:r>
            <a:r>
              <a:rPr kumimoji="1" lang="en-US" altLang="zh-CN" dirty="0"/>
              <a:t>7</a:t>
            </a:r>
            <a:r>
              <a:rPr kumimoji="1" lang="zh-CN" altLang="en-US" dirty="0"/>
              <a:t>的情况的概率最大，下面是图像处理。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571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下面是动图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436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动图说明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465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 相邻像素都考虑进来，后面会用到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70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机器学习应用最广的领域是图像识别。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243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65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模拟信号处理的函数  </a:t>
            </a:r>
            <a:r>
              <a:rPr kumimoji="1" lang="en-US" altLang="zh-CN" dirty="0"/>
              <a:t>sin(x)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cos(4x)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92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最后这个图是信号与系统这个书中好几章节的内容，一时解释不清，只理解应用就行。最后演示边缘美女图像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6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周五要讲的内容。线性时不变系统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线性时不变系统 线性时不变系统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既满足叠加原理又具有时不变特性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dirty="0"/>
              <a:t>第一，</a:t>
            </a:r>
            <a:r>
              <a:rPr lang="zh-CN" altLang="en-US" b="1" dirty="0"/>
              <a:t>线性原理。即，我在一瞬间吃冰淇凌的个数，会以线性的方式作用在冰淇凌对体重的影响函数 上。</a:t>
            </a:r>
            <a:r>
              <a:rPr lang="zh-CN" altLang="en-US" dirty="0"/>
              <a:t>我在一个瞬间吃了</a:t>
            </a:r>
            <a:r>
              <a:rPr lang="en-US" altLang="zh-CN" dirty="0"/>
              <a:t>1</a:t>
            </a:r>
            <a:r>
              <a:rPr lang="zh-CN" altLang="en-US" dirty="0"/>
              <a:t>个冰淇凌，之后我的体重变换是 ，如果我在一个瞬间吃了</a:t>
            </a:r>
            <a:r>
              <a:rPr lang="en-US" altLang="zh-CN" dirty="0"/>
              <a:t>0.5</a:t>
            </a:r>
            <a:r>
              <a:rPr lang="zh-CN" altLang="en-US" dirty="0"/>
              <a:t>个冰淇凌，之后我的体重变换是 ，如果</a:t>
            </a:r>
            <a:r>
              <a:rPr lang="en" altLang="zh-CN" dirty="0"/>
              <a:t>n</a:t>
            </a:r>
            <a:r>
              <a:rPr lang="zh-CN" altLang="en-US" dirty="0"/>
              <a:t>个呢，那就是 。</a:t>
            </a:r>
          </a:p>
          <a:p>
            <a:r>
              <a:rPr lang="zh-CN" altLang="en-US" dirty="0"/>
              <a:t>第二，</a:t>
            </a:r>
            <a:r>
              <a:rPr lang="zh-CN" altLang="en-US" b="1" dirty="0"/>
              <a:t>累加原理。即，冰淇凌的作用效果是可以累加的。</a:t>
            </a:r>
            <a:r>
              <a:rPr lang="zh-CN" altLang="en-US" dirty="0"/>
              <a:t>即，一段时间之前我吃了一个冰淇凌，经过了一段时间的体重下降，现在我的体重是 。现在我又吃了一个冰淇凌，体重又增加了。假设这个增加是可以累积的（直观上也是可以累积的），那么我的体重就会是 。这就是累加原理。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913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" dirty="0"/>
              <a:t>重新</a:t>
            </a:r>
            <a:r>
              <a:rPr kumimoji="1" lang="zh-CN" altLang="en-US" dirty="0"/>
              <a:t>提问个问题 问这个小方块格子叫什么？（ </a:t>
            </a:r>
            <a:r>
              <a:rPr kumimoji="1" lang="en" altLang="zh-CN" dirty="0"/>
              <a:t>feature</a:t>
            </a:r>
            <a:r>
              <a:rPr kumimoji="1" lang="zh-CN" altLang="en-US" dirty="0"/>
              <a:t>在</a:t>
            </a:r>
            <a:r>
              <a:rPr kumimoji="1" lang="en" altLang="zh-CN" dirty="0"/>
              <a:t>CNN</a:t>
            </a:r>
            <a:r>
              <a:rPr kumimoji="1" lang="zh-CN" altLang="en-US" dirty="0"/>
              <a:t>中也被成为卷积核（</a:t>
            </a:r>
            <a:r>
              <a:rPr kumimoji="1" lang="en" altLang="zh-CN" dirty="0"/>
              <a:t>filter</a:t>
            </a:r>
            <a:r>
              <a:rPr kumimoji="1" lang="zh-CN" altLang="en" dirty="0"/>
              <a:t>），</a:t>
            </a:r>
            <a:r>
              <a:rPr kumimoji="1" lang="zh-CN" altLang="en-US" dirty="0"/>
              <a:t>一般是</a:t>
            </a:r>
            <a:r>
              <a:rPr kumimoji="1" lang="en-US" altLang="zh-CN" dirty="0"/>
              <a:t>3</a:t>
            </a:r>
            <a:r>
              <a:rPr kumimoji="1" lang="en" altLang="zh-CN" dirty="0"/>
              <a:t>X3</a:t>
            </a:r>
            <a:r>
              <a:rPr kumimoji="1" lang="zh-CN" altLang="en" dirty="0"/>
              <a:t>，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5</a:t>
            </a:r>
            <a:r>
              <a:rPr kumimoji="1" lang="en" altLang="zh-CN" dirty="0"/>
              <a:t>X5</a:t>
            </a:r>
            <a:r>
              <a:rPr kumimoji="1" lang="zh-CN" altLang="en-US" dirty="0"/>
              <a:t>的大小）。 接下来连续九次算值的过程。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对应相乘</a:t>
            </a:r>
            <a:endParaRPr kumimoji="1" lang="zh-CN" altLang="en-US" dirty="0"/>
          </a:p>
          <a:p>
            <a:br>
              <a:rPr kumimoji="1" lang="zh-CN" altLang="en-US" dirty="0"/>
            </a:b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5982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这个是九个都算完了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15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对九个结果取一个平均值填入匹配的中心的格子中。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可能人要举手问了，为什么蓝色框要放在图中这个位置呢？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这只是个栗子嘛。 这个蓝色框我们称之为 “窗口”，窗口的特性呢，就是要会滑动。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其实最开始，它应该在起始位置。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841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以中间的为例 再跑一次。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92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好 我们终于又算完了一个，如果今天光算这个，我相信我点的慢点  我能点到下班。中间的计算过程不演示  来看下最后结果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628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是每一个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从原始图像中提取出来的“特征”。其中的值，越接近为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表示对应位置和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匹配越完整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，越是接近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，表示对应位置和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的反面匹配越完整，而值接近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的表示对应位置没有任何匹配或者说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没有什么关联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471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不只是图像识别，机器学习还能做到让计算机学习如何通关游戏。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241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作用于图片产生一张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对这张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图来说，我们用的是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因此最终产生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，好了卷积我们讲完了！！！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190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卷积操作后，我们得到了一张张有着不同值的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尽管数据量比原图少了很多，但还是过于庞大（比较深度学习动不动就几十万张训练图片），因此接下来的池化操作就可以发挥作用了，它最大的目标就是减少数据量。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838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51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5476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最终得到池化后的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可明显发现数据量减少了很多。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因为最大池化保留了每一个小块内的最大值，所以它相当于保留了这一块最佳匹配结果（因为值越接近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表示匹配越好）。这也就意味着它不会具体关注窗口内到底是哪一个地方匹配了，而只关注是不是有某个地方匹配上了。这也就能够看出，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能够发现图像中是否具有某种特征，而不用在意到底在哪里具有这种特征。这也就能够帮助解决之前提到的计算机逐一像素匹配的死板做法。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67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比较难以理解的要来了啊   （ 翻译成人话，点出下面的    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6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为什么要这么做呢？上面说到，卷积后产生的特征图中的值，越靠近</a:t>
            </a:r>
            <a:r>
              <a:rPr lang="en-US" altLang="zh-CN" dirty="0"/>
              <a:t>1</a:t>
            </a:r>
            <a:r>
              <a:rPr lang="zh-CN" altLang="en-US" dirty="0"/>
              <a:t>表示与该特征越关联，越靠近</a:t>
            </a:r>
            <a:r>
              <a:rPr lang="en-US" altLang="zh-CN" dirty="0"/>
              <a:t>-1</a:t>
            </a:r>
            <a:r>
              <a:rPr lang="zh-CN" altLang="en-US" dirty="0"/>
              <a:t>表示越不关联，而我们进行特征提取时，为了使得数据更少，操作更方便，就直接舍弃掉那些不相关联的数据。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781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连续添加多个层后  我们同样能得到一组 特征值。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X9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看起来我们已经做了很多事情了哎！似乎胜利就在前方啦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等一下，想想我们最初和最终的目的到底是什么？是对这张照片进行识别，识别它到底是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呢（其实也算是对它进行一个二分类）。那我们现在得到的是什么？是一个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的矩阵，好像和分类并没有什么毛线关系啊。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8225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这么说来的话前面的卷积层肯定就不是全连接了，没错，卷积层采用的是“</a:t>
            </a:r>
            <a:r>
              <a:rPr lang="zh-CN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局部连接”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的思想，回忆一下卷积层的操作，是用一个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的图与原图进行连接操作，很明显原图中只有一个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的窗口能够与它连接起来。那除窗口之外的、未连接的部分怎么办呢？ 我们都知道，采用的是将窗口滑动起来的方法后续进行连接。这个方法的思想就是</a:t>
            </a:r>
            <a:r>
              <a:rPr lang="zh-CN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“参数共享” 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参数指的就是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用滑动窗口的方式，将这个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值共享给原图中的每一块区域连接进行卷积运算。局部连接与参数共享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026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如果现在有一个课本的话现在需要在课本上拿红笔标注一下，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26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这个是交给一个机器人如何做菜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732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卷积块中的卷积的基本单元是局部视野，用它类比我们的眼睛的话、就是将外界信息翻译成神经信号的工具，它能将接收的输入中的各个特征提取出来；至于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神经网络）块、则可以类比我们的神经网络（甚至说、类比我们的大脑），它能够利用卷积块得到的信号（特征）来做出相应的决策。概括地说、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视卷积块为“眼”而视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块为“脑”，眼脑结合则决策自成。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2876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目的是对特征图进行维度上的改变，来得到每个分类类别对应的概率值。</a:t>
            </a:r>
            <a:r>
              <a:rPr lang="zh-CN" altLang="en-US" dirty="0"/>
              <a:t>所有的值都获得一个对所有选项结果的</a:t>
            </a:r>
            <a:endParaRPr lang="en-US" altLang="zh-CN" dirty="0"/>
          </a:p>
          <a:p>
            <a:r>
              <a:rPr lang="zh-CN" altLang="en-US" dirty="0"/>
              <a:t>投票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0289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越接近一越粗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104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然后我们把他们全画出来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4985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求一个平均值，</a:t>
            </a:r>
            <a:r>
              <a:rPr kumimoji="1" lang="en-US" altLang="zh-CN" dirty="0"/>
              <a:t>x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0.92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5313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</a:t>
            </a:r>
            <a:r>
              <a:rPr kumimoji="1" lang="zh-CN" altLang="en-US" dirty="0"/>
              <a:t>是</a:t>
            </a:r>
            <a:r>
              <a:rPr kumimoji="1" lang="en-US" altLang="zh-CN" dirty="0"/>
              <a:t>0.51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497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所以我们认为这个图片是</a:t>
            </a:r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570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我们将一组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的结果，变成了对不同分类的一个投票值。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7018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全连接层也可以组合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894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前面说了那么多，其实只是一个大致的框架的设计而已，里面的参数具体是多少则是需要训练的。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那么神经网络到底需要训练什么呢？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训练的就是那些卷积核（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针对这个识别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的例子，我们可以人为定义三个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的卷积核，便可实现对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的特征提取。但是在实际运用中，比如识别手写字母，几乎不可能存在标准的写法，每个人的字迹都完全不同，因此原来的那三个标准的卷积核就变得不再适用了，为了提高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模型的通用性（机器学习中的“</a:t>
            </a:r>
            <a:r>
              <a:rPr lang="zh-CN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泛化能力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”），就需要对卷积核进行改写。经过成千上万的训练集来训练，每一次加入新的数据，都有可能对卷积核里的值造成影响。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4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比如，我现在要训练一个最简单的</a:t>
            </a:r>
            <a:r>
              <a:rPr lang="zh-CN" altLang="en" dirty="0">
                <a:effectLst/>
              </a:rPr>
              <a:t>神经网络，</a:t>
            </a:r>
            <a:r>
              <a:rPr lang="zh-CN" altLang="en-US" dirty="0">
                <a:effectLst/>
              </a:rPr>
              <a:t>用来识别一张图片里的字母是</a:t>
            </a:r>
            <a:r>
              <a:rPr lang="en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还是</a:t>
            </a:r>
            <a:r>
              <a:rPr lang="en" altLang="zh-CN" dirty="0">
                <a:effectLst/>
              </a:rPr>
              <a:t>O</a:t>
            </a:r>
            <a:r>
              <a:rPr lang="zh-CN" altLang="en" dirty="0">
                <a:effectLst/>
              </a:rPr>
              <a:t>。</a:t>
            </a:r>
          </a:p>
          <a:p>
            <a:br>
              <a:rPr lang="zh-CN" altLang="en" dirty="0">
                <a:effectLst/>
              </a:rPr>
            </a:br>
            <a:endParaRPr lang="zh-CN" altLang="e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7503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那么具体的训练方法是什么呢？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就是赫赫有名的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BackProp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反向传播算法。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在训练时，我们采用的训练数据一般都是带有标签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的图片。如果图片中的字母是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label=x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如果图片中的字母是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label=A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标签能直观地反映图片。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在最开始，训练前，我们定义一个大小为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的卷积核，那么里面具体的值是多少，我们都不知道，但又不能为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吧，所以就用随机初始化法来进行赋值，卷积核获取到了一个随机值，便可以开始工作。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卷积神经网络便可以开始工作了，输入一张带有标签的图片（假设图片内容是字母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经网络识别后判断是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。本来应该是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的概率，现在只有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，问题就很明显了，存在了很大的误差。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8349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训练的终极目的就是使得这个误差最小，常用的方法是</a:t>
            </a:r>
            <a:r>
              <a:rPr lang="zh-CN" altLang="en-US" b="1" i="1" dirty="0"/>
              <a:t> 梯度下降法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内部设计的具体复杂公式在此不多做叙述。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906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在现有的各大深度学习框架中，</a:t>
            </a:r>
            <a:r>
              <a:rPr lang="en" altLang="zh-CN" dirty="0"/>
              <a:t>CNN</a:t>
            </a:r>
            <a:r>
              <a:rPr lang="zh-CN" altLang="en-US" dirty="0"/>
              <a:t>的优化可直接通过定义优化器解决，因此这里只是简单叙述原理以供了解。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94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但是并不是所有的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 和</a:t>
            </a:r>
            <a:r>
              <a:rPr kumimoji="1" lang="en-US" altLang="zh-CN" dirty="0"/>
              <a:t>o</a:t>
            </a:r>
            <a:r>
              <a:rPr kumimoji="1" lang="zh-CN" altLang="en-US" dirty="0"/>
              <a:t> 都是标准的，（神经网络中的高冷词）欠拟合。举人类视觉中的例子。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836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我们人脑能判断出来这两个是相等的，但是怎么让计算机知道这两个相等不相等呢？这个是图像，不是 数字  我们不能用</a:t>
            </a:r>
            <a:r>
              <a:rPr kumimoji="1" lang="en-US" altLang="zh-CN" dirty="0"/>
              <a:t>==</a:t>
            </a:r>
            <a:r>
              <a:rPr kumimoji="1" lang="zh-CN" altLang="en-US" dirty="0"/>
              <a:t>去比较，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一个理想的解决方案是保存一个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的图片，然后与新图片进行比较，哪个相似度高就分类为哪个。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2C350-456C-44AD-BF7C-6BDCC8943D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42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83" y="365125"/>
            <a:ext cx="10516635" cy="58118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8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58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32" y="1709738"/>
            <a:ext cx="1051663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2" y="4589463"/>
            <a:ext cx="1051663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70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67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365125"/>
            <a:ext cx="1051663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891" y="1778438"/>
            <a:ext cx="487405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891" y="2665379"/>
            <a:ext cx="487405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7554" y="1778438"/>
            <a:ext cx="4898058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7554" y="2665379"/>
            <a:ext cx="4898058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881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21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497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41657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698" y="457201"/>
            <a:ext cx="617280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057400"/>
            <a:ext cx="416575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06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5759" y="365125"/>
            <a:ext cx="262915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83" y="365125"/>
            <a:ext cx="773506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7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83" y="365125"/>
            <a:ext cx="10516635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853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427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32" y="1709738"/>
            <a:ext cx="1051663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2" y="4589463"/>
            <a:ext cx="1051663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365125"/>
            <a:ext cx="1051663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891" y="1778438"/>
            <a:ext cx="487405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891" y="2665379"/>
            <a:ext cx="4874054" cy="352428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7554" y="1778438"/>
            <a:ext cx="4898058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7554" y="2665379"/>
            <a:ext cx="4898058" cy="352428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41657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698" y="457201"/>
            <a:ext cx="617280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057400"/>
            <a:ext cx="416575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5759" y="365125"/>
            <a:ext cx="262915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83" y="365125"/>
            <a:ext cx="7735062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5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998" y="6356350"/>
            <a:ext cx="4115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448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5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998" y="6356350"/>
            <a:ext cx="4115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448" y="6356350"/>
            <a:ext cx="274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22.emf"/><Relationship Id="rId7" Type="http://schemas.openxmlformats.org/officeDocument/2006/relationships/image" Target="../media/image10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9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1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5%AE%89%E5%BE%B7%E7%83%88%E4%BA%9A%E6%96%AF%C2%B7%E5%8D%A1%E6%99%AE%E5%85%B0" TargetMode="External"/><Relationship Id="rId3" Type="http://schemas.openxmlformats.org/officeDocument/2006/relationships/hyperlink" Target="https://zh.wikipedia.org/wiki/%E9%86%AB%E5%AD%B8" TargetMode="External"/><Relationship Id="rId7" Type="http://schemas.openxmlformats.org/officeDocument/2006/relationships/hyperlink" Target="https://zh.wikipedia.org/wiki/%E7%BA%A6%E7%BF%B0%C2%B7%E9%BA%A6%E5%8D%A1%E9%94%A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zh.wikipedia.org/wiki/%E7%B5%B1%E8%A8%88%E5%AD%B8" TargetMode="External"/><Relationship Id="rId5" Type="http://schemas.openxmlformats.org/officeDocument/2006/relationships/hyperlink" Target="https://zh.wikipedia.org/wiki/%E6%9C%BA%E5%99%A8%E4%BA%BA%E5%AD%A6" TargetMode="External"/><Relationship Id="rId10" Type="http://schemas.openxmlformats.org/officeDocument/2006/relationships/hyperlink" Target="https://zh.wikipedia.org/wiki/%E8%AA%8D%E7%9F%A5%E5%BF%83%E7%90%86%E5%AD%B8" TargetMode="External"/><Relationship Id="rId4" Type="http://schemas.openxmlformats.org/officeDocument/2006/relationships/hyperlink" Target="https://zh.wikipedia.org/wiki/%E7%A5%9E%E7%B6%93%E7%A7%91%E5%AD%B8" TargetMode="External"/><Relationship Id="rId9" Type="http://schemas.openxmlformats.org/officeDocument/2006/relationships/hyperlink" Target="https://zh.wikipedia.org/wiki/%E4%BB%BF%E7%94%9F%E5%AD%B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9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105.emf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6.emf"/><Relationship Id="rId5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8.emf"/><Relationship Id="rId4" Type="http://schemas.openxmlformats.org/officeDocument/2006/relationships/image" Target="../media/image1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8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9.emf"/><Relationship Id="rId7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emf"/><Relationship Id="rId5" Type="http://schemas.openxmlformats.org/officeDocument/2006/relationships/image" Target="../media/image108.emf"/><Relationship Id="rId4" Type="http://schemas.openxmlformats.org/officeDocument/2006/relationships/image" Target="../media/image19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23.emf"/><Relationship Id="rId7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108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emf"/><Relationship Id="rId5" Type="http://schemas.openxmlformats.org/officeDocument/2006/relationships/image" Target="../media/image110.emf"/><Relationship Id="rId4" Type="http://schemas.openxmlformats.org/officeDocument/2006/relationships/image" Target="../media/image108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8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16.emf"/><Relationship Id="rId7" Type="http://schemas.openxmlformats.org/officeDocument/2006/relationships/image" Target="../media/image117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0.emf"/><Relationship Id="rId5" Type="http://schemas.openxmlformats.org/officeDocument/2006/relationships/image" Target="../media/image108.emf"/><Relationship Id="rId4" Type="http://schemas.openxmlformats.org/officeDocument/2006/relationships/image" Target="../media/image109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16.emf"/><Relationship Id="rId7" Type="http://schemas.openxmlformats.org/officeDocument/2006/relationships/image" Target="../media/image117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0.emf"/><Relationship Id="rId5" Type="http://schemas.openxmlformats.org/officeDocument/2006/relationships/image" Target="../media/image108.emf"/><Relationship Id="rId4" Type="http://schemas.openxmlformats.org/officeDocument/2006/relationships/image" Target="../media/image109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云在科技PPT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1905"/>
            <a:ext cx="12185015" cy="6854190"/>
          </a:xfrm>
          <a:prstGeom prst="rect">
            <a:avLst/>
          </a:prstGeom>
        </p:spPr>
      </p:pic>
      <p:sp>
        <p:nvSpPr>
          <p:cNvPr id="4098" name="文本框 1"/>
          <p:cNvSpPr txBox="1">
            <a:spLocks noChangeArrowheads="1"/>
          </p:cNvSpPr>
          <p:nvPr/>
        </p:nvSpPr>
        <p:spPr bwMode="auto">
          <a:xfrm>
            <a:off x="1894771" y="2755496"/>
            <a:ext cx="8064896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" altLang="zh-CN" sz="7200" dirty="0">
                <a:solidFill>
                  <a:schemeClr val="accent5">
                    <a:lumMod val="75000"/>
                  </a:schemeClr>
                </a:solidFill>
              </a:rPr>
              <a:t>Artificial Intelligence</a:t>
            </a:r>
            <a:endParaRPr kumimoji="1" lang="zh-CN" altLang="en-US" sz="23900" b="1" kern="1600" spc="900" dirty="0">
              <a:solidFill>
                <a:schemeClr val="accent5">
                  <a:lumMod val="7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33975" y="5995158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zh-CN" sz="20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20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37" y="2010798"/>
            <a:ext cx="3446414" cy="3341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59" y="2009660"/>
            <a:ext cx="3427298" cy="33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这两个相等么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8082" y="665024"/>
            <a:ext cx="1510833" cy="299161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58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382421"/>
            <a:ext cx="3794992" cy="3735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464472" y="1262640"/>
            <a:ext cx="7096696" cy="17181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标题 6">
            <a:extLst>
              <a:ext uri="{FF2B5EF4-FFF2-40B4-BE49-F238E27FC236}">
                <a16:creationId xmlns:a16="http://schemas.microsoft.com/office/drawing/2014/main" id="{136DFF89-0F3E-5D4C-B6B6-0D05D8AE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6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52" y="2387628"/>
            <a:ext cx="3792091" cy="373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05534" y="1262640"/>
            <a:ext cx="7096696" cy="17181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93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37" y="2382421"/>
            <a:ext cx="3792744" cy="37336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855391" y="3802511"/>
            <a:ext cx="2585246" cy="827426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40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</a:t>
            </a:r>
            <a:r>
              <a:rPr lang="zh-CN" altLang="en-US" dirty="0"/>
              <a:t>层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1621" y="2456746"/>
            <a:ext cx="1245882" cy="12458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407409" y="4049280"/>
            <a:ext cx="780196" cy="821418"/>
            <a:chOff x="5154100" y="3720044"/>
            <a:chExt cx="801662" cy="844018"/>
          </a:xfrm>
        </p:grpSpPr>
        <p:sp>
          <p:nvSpPr>
            <p:cNvPr id="5" name="Oval 4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5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02073" y="3785502"/>
            <a:ext cx="1245882" cy="1245882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01621" y="5129579"/>
            <a:ext cx="1245882" cy="124588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814131" y="2505544"/>
            <a:ext cx="2007235" cy="3867082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19" y="5128831"/>
            <a:ext cx="1250066" cy="12473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620" y="2491928"/>
            <a:ext cx="1246699" cy="1212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2620" y="3785501"/>
            <a:ext cx="1246700" cy="124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3E6D4A-CA93-F948-88DD-C8449A651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477" y="2646916"/>
            <a:ext cx="11653523" cy="1985641"/>
          </a:xfrm>
        </p:spPr>
        <p:txBody>
          <a:bodyPr/>
          <a:lstStyle/>
          <a:p>
            <a:r>
              <a:rPr lang="zh-CN" altLang="en-US" dirty="0"/>
              <a:t>到这里就介绍了</a:t>
            </a:r>
            <a:r>
              <a:rPr lang="en" altLang="zh-CN" dirty="0"/>
              <a:t>CNN</a:t>
            </a:r>
            <a:r>
              <a:rPr lang="zh-CN" altLang="en-US" dirty="0"/>
              <a:t>的基本配置</a:t>
            </a:r>
            <a:r>
              <a:rPr lang="en-US" altLang="zh-CN" dirty="0"/>
              <a:t>---</a:t>
            </a:r>
            <a:r>
              <a:rPr lang="zh-CN" altLang="en-US" dirty="0"/>
              <a:t>卷积层、</a:t>
            </a:r>
            <a:r>
              <a:rPr lang="en" altLang="zh-CN" dirty="0" err="1"/>
              <a:t>Relu</a:t>
            </a:r>
            <a:r>
              <a:rPr lang="zh-CN" altLang="en-US" dirty="0"/>
              <a:t>层、池化层。</a:t>
            </a:r>
          </a:p>
          <a:p>
            <a:r>
              <a:rPr lang="zh-CN" altLang="en-US" dirty="0"/>
              <a:t>在常见的几种</a:t>
            </a:r>
            <a:r>
              <a:rPr lang="en" altLang="zh-CN" dirty="0"/>
              <a:t>CNN</a:t>
            </a:r>
            <a:r>
              <a:rPr lang="zh-CN" altLang="en-US" dirty="0"/>
              <a:t>中，这三层都是可以堆叠使用的，将前一层的输出作为后一层的输入。比如：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062256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41659" y="4392042"/>
            <a:ext cx="785903" cy="827426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667639" y="2308470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47326" y="4400432"/>
            <a:ext cx="780196" cy="821418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039808" y="2298897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748285" y="4340907"/>
            <a:ext cx="559730" cy="89858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431615" y="2308470"/>
            <a:ext cx="1195233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10272" y="3029508"/>
            <a:ext cx="1841836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108409" y="3023478"/>
            <a:ext cx="98506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353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04108" y="3041684"/>
            <a:ext cx="1268154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3" y="2663266"/>
            <a:ext cx="2605638" cy="25262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415" y="2159065"/>
            <a:ext cx="1118921" cy="11165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415" y="4698935"/>
            <a:ext cx="1118921" cy="1116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903" y="3426417"/>
            <a:ext cx="1119256" cy="1116848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8849857" y="3951914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56130" y="3951914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9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3078668"/>
            <a:ext cx="1974073" cy="191390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360897" y="4002934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055210" y="3951914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33121" y="2980788"/>
            <a:ext cx="6824821" cy="2238805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914298" y="3159615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313564" y="3154840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46776" y="3169251"/>
              <a:ext cx="1115885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71187" y="3167190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70453" y="3162417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72114" y="3145849"/>
              <a:ext cx="1537567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71380" y="3141076"/>
              <a:ext cx="907249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604591" y="3155486"/>
              <a:ext cx="1115885" cy="59988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2654" y="2777282"/>
            <a:ext cx="641052" cy="63967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620" y="4539338"/>
            <a:ext cx="641052" cy="6396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0620" y="3682212"/>
            <a:ext cx="641052" cy="6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6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F0556A-5129-9043-8572-525D4C62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全连接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6B4B5-E85B-8141-BB62-E4CA5A293F83}"/>
              </a:ext>
            </a:extLst>
          </p:cNvPr>
          <p:cNvSpPr txBox="1"/>
          <p:nvPr/>
        </p:nvSpPr>
        <p:spPr>
          <a:xfrm>
            <a:off x="1355271" y="1690688"/>
            <a:ext cx="81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全连接层，顾名思义就是全部都连接起来，让我们把它与卷积层对比起来看。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F133CF-88A6-6141-AD23-F8CC6A507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183492"/>
            <a:ext cx="381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97681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2FADE0-9529-BC49-85C6-1EA3BE4E5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2767" y="1923963"/>
            <a:ext cx="11653523" cy="1985641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局部连接与参数共享是卷积神经网络最重要的两个性质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55540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A89793-2220-444E-9079-0DA32E44A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410" y="1499420"/>
            <a:ext cx="10001433" cy="1985641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那么接下来再来看全连接神经网络</a:t>
            </a:r>
            <a:endParaRPr kumimoji="1"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321924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05" y="2009659"/>
            <a:ext cx="3405852" cy="3302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420" y="2009660"/>
            <a:ext cx="3437512" cy="3332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计算机看到的是？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2555" y="1561449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8082" y="665024"/>
            <a:ext cx="1510833" cy="299161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63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3FDB2D-9D71-064D-A8FD-747AE5C0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1" y="695777"/>
            <a:ext cx="6287406" cy="49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1910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2ABD80-19AC-0B4D-BB29-DCC07A0F7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467" y="1042220"/>
            <a:ext cx="11653523" cy="1985641"/>
          </a:xfrm>
        </p:spPr>
        <p:txBody>
          <a:bodyPr/>
          <a:lstStyle/>
          <a:p>
            <a:r>
              <a:rPr lang="zh-CN" altLang="en-US" dirty="0"/>
              <a:t>假设全连接层的输入是个</a:t>
            </a:r>
            <a:r>
              <a:rPr lang="en-US" altLang="zh-CN" dirty="0"/>
              <a:t>4096</a:t>
            </a:r>
            <a:r>
              <a:rPr lang="zh-CN" altLang="en-US" dirty="0"/>
              <a:t>维的列向量，一般我们把这个向量叫做特征向量（卷积层提取到的特征的输出），经过全连接层得到一个</a:t>
            </a:r>
            <a:r>
              <a:rPr lang="en-US" altLang="zh-CN" dirty="0"/>
              <a:t>10</a:t>
            </a:r>
            <a:r>
              <a:rPr lang="zh-CN" altLang="en-US" dirty="0"/>
              <a:t>维的列向量输出（也就是</a:t>
            </a:r>
            <a:r>
              <a:rPr lang="en-US" altLang="zh-CN" dirty="0"/>
              <a:t>10</a:t>
            </a:r>
            <a:r>
              <a:rPr lang="zh-CN" altLang="en-US" dirty="0"/>
              <a:t>分类每一类别的评分）。我们如果把输入和输出都看成一个个节点的话，节点与节点之间的关系可以用下图来表示：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C0EEE5-6D30-D440-9050-64E4BC64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28" y="2766603"/>
            <a:ext cx="3536043" cy="33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18356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83" y="365126"/>
            <a:ext cx="10516635" cy="1019238"/>
          </a:xfrm>
        </p:spPr>
        <p:txBody>
          <a:bodyPr/>
          <a:lstStyle/>
          <a:p>
            <a:r>
              <a:rPr lang="zh-CN" altLang="en-US" dirty="0"/>
              <a:t>全连接层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28449" y="4001815"/>
            <a:ext cx="5229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35" y="2748177"/>
            <a:ext cx="641052" cy="63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301" y="4510232"/>
            <a:ext cx="641052" cy="639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301" y="3653106"/>
            <a:ext cx="641052" cy="639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564" y="2159065"/>
            <a:ext cx="324800" cy="376554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151353" y="2159065"/>
            <a:ext cx="883211" cy="58911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51353" y="3387850"/>
            <a:ext cx="88321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51352" y="3387850"/>
            <a:ext cx="881177" cy="26525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49318" y="4292781"/>
            <a:ext cx="883211" cy="331453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47284" y="4510233"/>
            <a:ext cx="885245" cy="12341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47284" y="5149906"/>
            <a:ext cx="885245" cy="77470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28449" y="4848340"/>
            <a:ext cx="522914" cy="301566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28449" y="2796165"/>
            <a:ext cx="597617" cy="26965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7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838" y="1445374"/>
            <a:ext cx="11653523" cy="724143"/>
          </a:xfrm>
        </p:spPr>
        <p:txBody>
          <a:bodyPr/>
          <a:lstStyle/>
          <a:p>
            <a:r>
              <a:rPr lang="zh-CN" altLang="en-US" dirty="0"/>
              <a:t>投票取决于一个值预测</a:t>
            </a:r>
            <a:r>
              <a:rPr lang="en-US" dirty="0"/>
              <a:t>X</a:t>
            </a:r>
            <a:r>
              <a:rPr lang="zh-CN" altLang="en-US" dirty="0"/>
              <a:t>或</a:t>
            </a:r>
            <a:r>
              <a:rPr lang="en-US" dirty="0"/>
              <a:t>O</a:t>
            </a:r>
            <a:r>
              <a:rPr lang="zh-CN" altLang="en-US" dirty="0"/>
              <a:t>的强度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0" idx="1"/>
          </p:cNvCxnSpPr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1"/>
          </p:cNvCxnSpPr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0" idx="1"/>
          </p:cNvCxnSpPr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0" idx="1"/>
          </p:cNvCxnSpPr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0" idx="1"/>
          </p:cNvCxnSpPr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1"/>
          </p:cNvCxnSpPr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64" y="2159065"/>
            <a:ext cx="324800" cy="37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全连接层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0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04342" y="2159065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04342" y="3055490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04342" y="3354298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04342" y="4923042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04342" y="5296552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69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4143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04342" y="2159065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04342" y="3055490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04342" y="3354298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04342" y="4923042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04342" y="5296552"/>
            <a:ext cx="373510" cy="37351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34679" y="260727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8934679" y="2457874"/>
            <a:ext cx="1066631" cy="1066631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8782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全连接层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04342" y="2383171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04342" y="2756682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04342" y="4624233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04342" y="5595360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34679" y="260727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8934679" y="2457874"/>
            <a:ext cx="1066631" cy="1066631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4109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7590041" y="2453620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92779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7277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6086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53045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53045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8469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5922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53868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10311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6021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4829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53046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53045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9065"/>
            <a:ext cx="324800" cy="37655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04342" y="2383171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04342" y="2756682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04342" y="4624233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04342" y="5595360"/>
            <a:ext cx="373510" cy="37351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34679" y="260727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934679" y="440012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8934679" y="4250723"/>
            <a:ext cx="1066631" cy="1066631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889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4" y="1440925"/>
            <a:ext cx="4407422" cy="4273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全局匹配的结果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9E253EA5-B19C-9848-B269-745114297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22" y="1440925"/>
            <a:ext cx="2371120" cy="229884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1AA337E-BF3E-6143-B5A1-35944053B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158" y="1440924"/>
            <a:ext cx="2371118" cy="22988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7BFF7BC-194B-E240-BB0C-081EA664C283}"/>
              </a:ext>
            </a:extLst>
          </p:cNvPr>
          <p:cNvSpPr txBox="1"/>
          <p:nvPr/>
        </p:nvSpPr>
        <p:spPr>
          <a:xfrm>
            <a:off x="7618942" y="198059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！</a:t>
            </a:r>
            <a:r>
              <a:rPr kumimoji="1" lang="en-US" altLang="zh-CN" sz="3200" b="1" dirty="0"/>
              <a:t>=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8026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7590041" y="2448915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590041" y="4288074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359363" y="2303763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33372" y="3009180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333372" y="3009180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333372" y="3009181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333372" y="3009180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333372" y="2602571"/>
            <a:ext cx="3256670" cy="224576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333372" y="2901380"/>
            <a:ext cx="3256670" cy="194695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333372" y="4848339"/>
            <a:ext cx="3256670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333372" y="4848339"/>
            <a:ext cx="3256670" cy="891719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359363" y="2308469"/>
            <a:ext cx="3230678" cy="705417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333372" y="3013886"/>
            <a:ext cx="3256670" cy="21203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333372" y="3013886"/>
            <a:ext cx="3256670" cy="53998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3372" y="3013887"/>
            <a:ext cx="3256670" cy="2136019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333372" y="3013886"/>
            <a:ext cx="3256670" cy="239942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33372" y="2607277"/>
            <a:ext cx="3256670" cy="406609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333372" y="2906086"/>
            <a:ext cx="3256670" cy="1078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33372" y="3013886"/>
            <a:ext cx="3256670" cy="273087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333372" y="3013886"/>
            <a:ext cx="3256670" cy="89642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359363" y="3013886"/>
            <a:ext cx="3230678" cy="183445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333372" y="3013886"/>
            <a:ext cx="3256670" cy="1460943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333372" y="3013886"/>
            <a:ext cx="3256670" cy="1162135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333372" y="2303763"/>
            <a:ext cx="3256670" cy="254457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333372" y="3221216"/>
            <a:ext cx="3256670" cy="162712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359363" y="3549162"/>
            <a:ext cx="3230678" cy="1299177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333372" y="3905605"/>
            <a:ext cx="3256670" cy="94273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333372" y="4171315"/>
            <a:ext cx="3256670" cy="677024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333372" y="4470123"/>
            <a:ext cx="3256670" cy="37821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333372" y="4848340"/>
            <a:ext cx="3256670" cy="29686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333372" y="4848339"/>
            <a:ext cx="3256670" cy="560266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4359"/>
            <a:ext cx="324800" cy="37655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34679" y="260727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7498338" y="2329272"/>
            <a:ext cx="1361638" cy="1361638"/>
          </a:xfrm>
          <a:prstGeom prst="ellipse">
            <a:avLst/>
          </a:prstGeom>
          <a:noFill/>
          <a:ln w="762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34679" y="4400128"/>
            <a:ext cx="1014241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14100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5050171" y="2108295"/>
            <a:ext cx="2007235" cy="3867082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7590041" y="2448915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590041" y="4288074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53" y="2154359"/>
            <a:ext cx="324800" cy="3765543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573086" y="3204894"/>
            <a:ext cx="1045829" cy="1344637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8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5348979" y="2383171"/>
            <a:ext cx="1344637" cy="321219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9084083" y="2448915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084083" y="4288074"/>
            <a:ext cx="1120531" cy="1120531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7842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05" y="2154359"/>
            <a:ext cx="324800" cy="3765543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776442" y="3497157"/>
            <a:ext cx="639117" cy="821723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 bwMode="auto">
          <a:xfrm>
            <a:off x="6992425" y="2383171"/>
            <a:ext cx="1344637" cy="321219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419888" y="3497157"/>
            <a:ext cx="639117" cy="821723"/>
            <a:chOff x="5684837" y="3268662"/>
            <a:chExt cx="1066800" cy="1371600"/>
          </a:xfrm>
        </p:grpSpPr>
        <p:sp>
          <p:nvSpPr>
            <p:cNvPr id="28" name="Oval 27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/>
            <p:cNvCxnSpPr>
              <a:stCxn id="35" idx="6"/>
              <a:endCxn id="3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6" idx="6"/>
              <a:endCxn id="3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6" idx="6"/>
              <a:endCxn id="3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3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5" idx="6"/>
              <a:endCxn id="3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7" idx="6"/>
              <a:endCxn id="3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28" idx="6"/>
              <a:endCxn id="3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6"/>
              <a:endCxn id="3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0" idx="6"/>
              <a:endCxn id="3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6"/>
              <a:endCxn id="3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 bwMode="auto">
          <a:xfrm>
            <a:off x="3705534" y="2383171"/>
            <a:ext cx="1344637" cy="321219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132997" y="3497157"/>
            <a:ext cx="639117" cy="821723"/>
            <a:chOff x="5684837" y="3268662"/>
            <a:chExt cx="1066800" cy="1371600"/>
          </a:xfrm>
        </p:grpSpPr>
        <p:sp>
          <p:nvSpPr>
            <p:cNvPr id="47" name="Oval 46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8" name="Straight Connector 47"/>
            <p:cNvCxnSpPr>
              <a:stCxn id="55" idx="6"/>
              <a:endCxn id="5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6"/>
              <a:endCxn id="5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6" idx="6"/>
              <a:endCxn id="5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6"/>
              <a:endCxn id="5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7" idx="6"/>
              <a:endCxn id="5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3" name="Straight Connector 62"/>
            <p:cNvCxnSpPr>
              <a:stCxn id="47" idx="6"/>
              <a:endCxn id="5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7" idx="6"/>
              <a:endCxn id="5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0" idx="6"/>
              <a:endCxn id="5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0" idx="6"/>
              <a:endCxn id="5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14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把他们放在一起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2593" y="1581921"/>
            <a:ext cx="11653523" cy="724143"/>
          </a:xfrm>
        </p:spPr>
        <p:txBody>
          <a:bodyPr/>
          <a:lstStyle/>
          <a:p>
            <a:r>
              <a:rPr lang="zh-CN" altLang="en-US" dirty="0"/>
              <a:t>一组像素的值变成了组对不同分类的概率值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11319" y="4167170"/>
            <a:ext cx="497408" cy="523689"/>
            <a:chOff x="4740385" y="3954462"/>
            <a:chExt cx="487252" cy="512996"/>
          </a:xfrm>
        </p:grpSpPr>
        <p:sp>
          <p:nvSpPr>
            <p:cNvPr id="46" name="Oval 45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7" name="Straight Connector 46"/>
            <p:cNvCxnSpPr>
              <a:stCxn id="46" idx="1"/>
              <a:endCxn id="4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7"/>
              <a:endCxn id="4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3701179" y="2848449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00983" y="4172481"/>
            <a:ext cx="493796" cy="519886"/>
            <a:chOff x="5154100" y="3720044"/>
            <a:chExt cx="801662" cy="844018"/>
          </a:xfrm>
        </p:grpSpPr>
        <p:sp>
          <p:nvSpPr>
            <p:cNvPr id="43" name="Oval 42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4" name="Straight Connector 43"/>
            <p:cNvCxnSpPr>
              <a:stCxn id="43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 bwMode="auto">
          <a:xfrm>
            <a:off x="4569642" y="2842390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 rot="5400000">
            <a:off x="5650961" y="4134806"/>
            <a:ext cx="354260" cy="568726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50536" y="2848449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443082" y="3259735"/>
            <a:ext cx="1229553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562039" y="3255917"/>
            <a:ext cx="725504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372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88271" y="3267441"/>
            <a:ext cx="892345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97527" y="4173229"/>
            <a:ext cx="497408" cy="523689"/>
            <a:chOff x="4740385" y="3954462"/>
            <a:chExt cx="487252" cy="512996"/>
          </a:xfrm>
        </p:grpSpPr>
        <p:sp>
          <p:nvSpPr>
            <p:cNvPr id="40" name="Oval 39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 bwMode="auto">
          <a:xfrm>
            <a:off x="1987386" y="2854508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987191" y="4178539"/>
            <a:ext cx="493796" cy="519886"/>
            <a:chOff x="5154100" y="3720044"/>
            <a:chExt cx="801662" cy="844018"/>
          </a:xfrm>
        </p:grpSpPr>
        <p:sp>
          <p:nvSpPr>
            <p:cNvPr id="37" name="Oval 36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37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 bwMode="auto">
          <a:xfrm>
            <a:off x="2855851" y="2848449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729290" y="3265793"/>
            <a:ext cx="1229553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848246" y="3261977"/>
            <a:ext cx="725504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372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416512" y="4156163"/>
            <a:ext cx="497408" cy="523689"/>
            <a:chOff x="4740385" y="3954462"/>
            <a:chExt cx="487252" cy="512996"/>
          </a:xfrm>
        </p:grpSpPr>
        <p:sp>
          <p:nvSpPr>
            <p:cNvPr id="34" name="Oval 3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5" name="Straight Connector 34"/>
            <p:cNvCxnSpPr>
              <a:stCxn id="34" idx="1"/>
              <a:endCxn id="3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7"/>
              <a:endCxn id="3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6306372" y="283744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306177" y="4161474"/>
            <a:ext cx="493796" cy="519886"/>
            <a:chOff x="5154100" y="3720044"/>
            <a:chExt cx="801662" cy="844018"/>
          </a:xfrm>
        </p:grpSpPr>
        <p:sp>
          <p:nvSpPr>
            <p:cNvPr id="31" name="Oval 30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 bwMode="auto">
          <a:xfrm>
            <a:off x="7174835" y="283138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5400000">
            <a:off x="8256154" y="4123800"/>
            <a:ext cx="354260" cy="568726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055728" y="283744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048274" y="3248727"/>
            <a:ext cx="1229553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7167232" y="3244911"/>
            <a:ext cx="725504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372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7993464" y="3256434"/>
            <a:ext cx="892345" cy="4797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8952153" y="283138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8779188" y="3116877"/>
            <a:ext cx="1113752" cy="74670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9136104" y="4163433"/>
            <a:ext cx="401901" cy="516730"/>
            <a:chOff x="5684837" y="3268662"/>
            <a:chExt cx="1066800" cy="1371600"/>
          </a:xfrm>
        </p:grpSpPr>
        <p:sp>
          <p:nvSpPr>
            <p:cNvPr id="54" name="Oval 5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5" name="Straight Connector 54"/>
            <p:cNvCxnSpPr>
              <a:stCxn id="61" idx="6"/>
              <a:endCxn id="6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2" idx="6"/>
              <a:endCxn id="6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2" idx="6"/>
              <a:endCxn id="6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6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1" idx="6"/>
              <a:endCxn id="6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6"/>
              <a:endCxn id="6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7" name="Straight Connector 66"/>
            <p:cNvCxnSpPr>
              <a:stCxn id="54" idx="6"/>
              <a:endCxn id="6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4" idx="6"/>
              <a:endCxn id="6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6" idx="6"/>
              <a:endCxn id="6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6" idx="6"/>
              <a:endCxn id="6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 bwMode="auto">
          <a:xfrm>
            <a:off x="9848514" y="2831383"/>
            <a:ext cx="756479" cy="221568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9675549" y="3116877"/>
            <a:ext cx="1113752" cy="74670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0032465" y="4163433"/>
            <a:ext cx="401901" cy="516730"/>
            <a:chOff x="5684837" y="3268662"/>
            <a:chExt cx="1066800" cy="1371600"/>
          </a:xfrm>
        </p:grpSpPr>
        <p:sp>
          <p:nvSpPr>
            <p:cNvPr id="74" name="Oval 7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5" name="Straight Connector 74"/>
            <p:cNvCxnSpPr>
              <a:stCxn id="81" idx="6"/>
              <a:endCxn id="8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2" idx="6"/>
              <a:endCxn id="8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2" idx="6"/>
              <a:endCxn id="8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8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1" idx="6"/>
              <a:endCxn id="8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6"/>
              <a:endCxn id="8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7" name="Straight Connector 86"/>
            <p:cNvCxnSpPr>
              <a:stCxn id="74" idx="6"/>
              <a:endCxn id="8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6"/>
              <a:endCxn id="8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6"/>
              <a:endCxn id="8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6" idx="6"/>
              <a:endCxn id="8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91" name="Rectangle 90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4" name="Straight Arrow Connector 93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7049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9657C-F965-E04D-BB58-1AC1E075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36" y="2520497"/>
            <a:ext cx="10516635" cy="1325563"/>
          </a:xfrm>
        </p:spPr>
        <p:txBody>
          <a:bodyPr/>
          <a:lstStyle/>
          <a:p>
            <a:r>
              <a:rPr lang="zh-CN" altLang="en-US" b="1" i="1" dirty="0"/>
              <a:t>神经网络的训练与优化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74851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2D1F6F-7B57-9E45-887D-DCE26A8B2EB9}"/>
              </a:ext>
            </a:extLst>
          </p:cNvPr>
          <p:cNvSpPr txBox="1"/>
          <p:nvPr/>
        </p:nvSpPr>
        <p:spPr>
          <a:xfrm>
            <a:off x="2139043" y="1910442"/>
            <a:ext cx="824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800" b="1" dirty="0" err="1"/>
              <a:t>BackProp</a:t>
            </a:r>
            <a:r>
              <a:rPr lang="zh-CN" altLang="en-US" sz="4800" b="1" dirty="0"/>
              <a:t>反向传播算法</a:t>
            </a:r>
            <a:endParaRPr kumimoji="1"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022207536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A27F16-C7D0-9547-A74A-B3574642D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79"/>
          <a:stretch/>
        </p:blipFill>
        <p:spPr>
          <a:xfrm>
            <a:off x="102053" y="3354359"/>
            <a:ext cx="10527847" cy="12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72615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3746" y="1532228"/>
            <a:ext cx="11653523" cy="724143"/>
          </a:xfrm>
        </p:spPr>
        <p:txBody>
          <a:bodyPr/>
          <a:lstStyle/>
          <a:p>
            <a:r>
              <a:rPr lang="en-US" dirty="0"/>
              <a:t>Error = right answer – actual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42261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15" y="702687"/>
            <a:ext cx="6148177" cy="16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8282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15" y="709229"/>
            <a:ext cx="6148177" cy="16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09153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186288" y="3168885"/>
            <a:ext cx="2476433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 </a:t>
            </a:r>
            <a:r>
              <a:rPr lang="zh-CN" altLang="en-US" sz="4313" b="1" dirty="0">
                <a:solidFill>
                  <a:srgbClr val="002060"/>
                </a:solidFill>
              </a:rPr>
              <a:t>或</a:t>
            </a:r>
            <a:r>
              <a:rPr lang="en-US" sz="7058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228448" y="2980788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342142" y="3802510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91233" y="3802510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247112"/>
            <a:ext cx="11653523" cy="724143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" altLang="zh-CN" sz="3600" b="1" dirty="0"/>
              <a:t>Convolutional Neural Network</a:t>
            </a:r>
            <a:r>
              <a:rPr kumimoji="1" lang="zh-CN" altLang="en-US" sz="3600" b="1" dirty="0"/>
              <a:t>   </a:t>
            </a:r>
          </a:p>
          <a:p>
            <a:pPr algn="ctr"/>
            <a:endParaRPr kumimoji="1" lang="zh-CN" altLang="en-US" sz="3600" b="1" dirty="0"/>
          </a:p>
          <a:p>
            <a:pPr algn="ctr"/>
            <a:endParaRPr lang="en-US" sz="36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61" y="3145779"/>
            <a:ext cx="1354756" cy="13134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31027" y="2365272"/>
            <a:ext cx="2471624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2353" dirty="0">
                <a:solidFill>
                  <a:srgbClr val="002060"/>
                </a:solidFill>
              </a:rPr>
              <a:t>二维的像素矩阵</a:t>
            </a:r>
            <a:endParaRPr lang="en-US" sz="2353" dirty="0">
              <a:solidFill>
                <a:srgbClr val="002060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7B22535-D6DF-BC41-9CFA-CCEB8B7B005E}"/>
              </a:ext>
            </a:extLst>
          </p:cNvPr>
          <p:cNvSpPr txBox="1">
            <a:spLocks/>
          </p:cNvSpPr>
          <p:nvPr/>
        </p:nvSpPr>
        <p:spPr>
          <a:xfrm>
            <a:off x="948893" y="420876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192680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1" grpId="0" build="p"/>
      <p:bldP spid="2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81" y="704119"/>
            <a:ext cx="6136212" cy="1659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82232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15" y="705754"/>
            <a:ext cx="6148177" cy="166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86565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2" y="3278177"/>
            <a:ext cx="1344637" cy="13036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88578" y="3920290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987386" y="2831384"/>
            <a:ext cx="8618391" cy="2238805"/>
            <a:chOff x="2027237" y="2887662"/>
            <a:chExt cx="8791208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512122" y="3324602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53516" y="332070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96317" y="3332464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63965" y="3330783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05358" y="3326889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69554" y="3313375"/>
              <a:ext cx="125420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310949" y="3309481"/>
              <a:ext cx="74005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53748" y="3321235"/>
              <a:ext cx="910238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55228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69563" y="3178880"/>
              <a:ext cx="1136085" cy="761679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0978567" y="2864789"/>
            <a:ext cx="806575" cy="213042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42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652826" y="3942201"/>
            <a:ext cx="298808" cy="97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026336" y="2310894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026336" y="5034149"/>
            <a:ext cx="687371" cy="56121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16" y="700301"/>
            <a:ext cx="6148177" cy="16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1" dirty="0"/>
              <a:t>梯度下降法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6809" y="1905488"/>
            <a:ext cx="4895850" cy="2896573"/>
          </a:xfrm>
        </p:spPr>
        <p:txBody>
          <a:bodyPr/>
          <a:lstStyle/>
          <a:p>
            <a:r>
              <a:rPr lang="zh-CN" altLang="en-US" dirty="0"/>
              <a:t>对于每个特征像素和投票权重，上下稍微调整一下，看看误差如何变化。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 bwMode="auto">
          <a:xfrm>
            <a:off x="6693617" y="889130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91281" y="440917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391281" y="5445956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658" y="5595360"/>
            <a:ext cx="119499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451194" y="2541659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365935" y="2629392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652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auto">
          <a:xfrm>
            <a:off x="6745966" y="945772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91281" y="440917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391281" y="5445956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658" y="5595360"/>
            <a:ext cx="119499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451194" y="2541659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365935" y="2629392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623069" y="3339061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67127" y="1860256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291233" y="2159065"/>
            <a:ext cx="149404" cy="430200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590041" y="2983564"/>
            <a:ext cx="149404" cy="355498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4344" y="2470469"/>
            <a:ext cx="4563305" cy="1901506"/>
          </a:xfrm>
        </p:spPr>
        <p:txBody>
          <a:bodyPr>
            <a:normAutofit/>
          </a:bodyPr>
          <a:lstStyle/>
          <a:p>
            <a:r>
              <a:rPr lang="zh-CN" altLang="en-US" sz="115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谢谢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87C17CD-7235-3D43-BC4C-70ECC6AA6535}"/>
              </a:ext>
            </a:extLst>
          </p:cNvPr>
          <p:cNvSpPr txBox="1">
            <a:spLocks/>
          </p:cNvSpPr>
          <p:nvPr/>
        </p:nvSpPr>
        <p:spPr>
          <a:xfrm>
            <a:off x="780697" y="398358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河北云在信息技术服务有限公司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058A8CD-0BB4-FB45-BD80-373FCA8FD3FE}"/>
              </a:ext>
            </a:extLst>
          </p:cNvPr>
          <p:cNvSpPr txBox="1">
            <a:spLocks/>
          </p:cNvSpPr>
          <p:nvPr/>
        </p:nvSpPr>
        <p:spPr>
          <a:xfrm>
            <a:off x="3516083" y="4221451"/>
            <a:ext cx="5159828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200" dirty="0">
              <a:solidFill>
                <a:srgbClr val="00A4B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638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37" y="2010798"/>
            <a:ext cx="3446414" cy="334136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59" y="2009660"/>
            <a:ext cx="3427298" cy="33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找相同？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5865" y="792906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389770" y="1426491"/>
            <a:ext cx="4096095" cy="95668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298381" y="1426491"/>
            <a:ext cx="2285787" cy="13300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2552" y="5594582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384443" y="5010172"/>
            <a:ext cx="4098109" cy="118280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295068" y="4263883"/>
            <a:ext cx="1892590" cy="196428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84863" y="2955424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276379" y="3142622"/>
            <a:ext cx="2208484" cy="44638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297379" y="3589009"/>
            <a:ext cx="2263789" cy="67487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389770" y="2383171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814147" y="2756681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389770" y="4250723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187658" y="4250723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6790" y="3130192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561168" y="3130192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157790" y="1426491"/>
            <a:ext cx="3328075" cy="169054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298381" y="1426491"/>
            <a:ext cx="1492368" cy="207915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32024" y="3589009"/>
            <a:ext cx="2152839" cy="66171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297379" y="3150420"/>
            <a:ext cx="2263789" cy="43858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36791" y="4276311"/>
            <a:ext cx="3345761" cy="195185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295068" y="5008964"/>
            <a:ext cx="2639611" cy="121920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66" y="2567678"/>
            <a:ext cx="2358810" cy="2287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698" y="2567677"/>
            <a:ext cx="2358810" cy="2287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509" y="2567678"/>
            <a:ext cx="2358810" cy="2287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三个特征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3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452555" y="3354298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076644" y="1113236"/>
            <a:ext cx="2496442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35781" y="2315552"/>
            <a:ext cx="2616775" cy="215927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8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946596" y="3354298"/>
            <a:ext cx="1195233" cy="1116267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141829" y="2315553"/>
            <a:ext cx="2539870" cy="215501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46596" y="1113236"/>
            <a:ext cx="2539870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24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199575" y="4101319"/>
            <a:ext cx="1195233" cy="1120531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394808" y="2233767"/>
            <a:ext cx="0" cy="186755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169147" y="2233767"/>
            <a:ext cx="30429" cy="186755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8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946596" y="4848339"/>
            <a:ext cx="1195233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076644" y="1113236"/>
            <a:ext cx="4065185" cy="3735103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35782" y="2315553"/>
            <a:ext cx="4110815" cy="365331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76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687C17CD-7235-3D43-BC4C-70ECC6AA6535}"/>
              </a:ext>
            </a:extLst>
          </p:cNvPr>
          <p:cNvSpPr txBox="1">
            <a:spLocks/>
          </p:cNvSpPr>
          <p:nvPr/>
        </p:nvSpPr>
        <p:spPr>
          <a:xfrm>
            <a:off x="780697" y="398358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人工智能简介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058A8CD-0BB4-FB45-BD80-373FCA8FD3FE}"/>
              </a:ext>
            </a:extLst>
          </p:cNvPr>
          <p:cNvSpPr txBox="1">
            <a:spLocks/>
          </p:cNvSpPr>
          <p:nvPr/>
        </p:nvSpPr>
        <p:spPr>
          <a:xfrm>
            <a:off x="3516083" y="4221451"/>
            <a:ext cx="5159828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200" dirty="0">
              <a:solidFill>
                <a:srgbClr val="00A4B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693E40-36D1-3745-A720-BBAB12ED0925}"/>
              </a:ext>
            </a:extLst>
          </p:cNvPr>
          <p:cNvSpPr txBox="1"/>
          <p:nvPr/>
        </p:nvSpPr>
        <p:spPr>
          <a:xfrm>
            <a:off x="780697" y="1055914"/>
            <a:ext cx="1041558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人工智能</a:t>
            </a:r>
            <a:r>
              <a:rPr lang="zh-CN" altLang="en-US" dirty="0"/>
              <a:t>（英语：</a:t>
            </a:r>
            <a:r>
              <a:rPr lang="en" altLang="zh-CN" dirty="0"/>
              <a:t>artificial intelligence</a:t>
            </a:r>
            <a:r>
              <a:rPr lang="zh-CN" altLang="en" dirty="0"/>
              <a:t>，</a:t>
            </a:r>
            <a:r>
              <a:rPr lang="zh-CN" altLang="en-US" dirty="0"/>
              <a:t>缩写为</a:t>
            </a:r>
            <a:r>
              <a:rPr lang="en" altLang="zh-CN" b="1" dirty="0"/>
              <a:t>AI</a:t>
            </a:r>
            <a:r>
              <a:rPr lang="zh-CN" altLang="en" dirty="0"/>
              <a:t>）</a:t>
            </a:r>
            <a:r>
              <a:rPr lang="zh-CN" altLang="en-US" dirty="0"/>
              <a:t>亦称</a:t>
            </a:r>
            <a:r>
              <a:rPr lang="zh-CN" altLang="en-US" b="1" dirty="0"/>
              <a:t>智械</a:t>
            </a:r>
            <a:r>
              <a:rPr lang="zh-CN" altLang="en-US" dirty="0"/>
              <a:t>、</a:t>
            </a:r>
            <a:r>
              <a:rPr lang="zh-CN" altLang="en-US" b="1" dirty="0"/>
              <a:t>机器智能</a:t>
            </a:r>
            <a:r>
              <a:rPr lang="zh-CN" altLang="en-US" dirty="0"/>
              <a:t>，指由人制造出来的机器所表现出来的智能。通常人工智能是指通过普通计算机程序来呈现人类智能的技术。该词也指出研究这样的智能系统是否能够实现，以及如何实现。同时，通过</a:t>
            </a:r>
            <a:r>
              <a:rPr lang="zh-CN" altLang="en-US" dirty="0">
                <a:hlinkClick r:id="rId3" tooltip="医学"/>
              </a:rPr>
              <a:t>医学</a:t>
            </a:r>
            <a:r>
              <a:rPr lang="zh-CN" altLang="en-US" dirty="0"/>
              <a:t>、</a:t>
            </a:r>
            <a:r>
              <a:rPr lang="zh-CN" altLang="en-US" dirty="0">
                <a:hlinkClick r:id="rId4" tooltip="神经科学"/>
              </a:rPr>
              <a:t>神经科学</a:t>
            </a:r>
            <a:r>
              <a:rPr lang="zh-CN" altLang="en-US" dirty="0"/>
              <a:t>、</a:t>
            </a:r>
            <a:r>
              <a:rPr lang="zh-CN" altLang="en-US" dirty="0">
                <a:hlinkClick r:id="rId5" tooltip="机器人学"/>
              </a:rPr>
              <a:t>机器人学</a:t>
            </a:r>
            <a:r>
              <a:rPr lang="zh-CN" altLang="en-US" dirty="0"/>
              <a:t>及</a:t>
            </a:r>
            <a:r>
              <a:rPr lang="zh-CN" altLang="en-US" dirty="0">
                <a:hlinkClick r:id="rId6" tooltip="统计学"/>
              </a:rPr>
              <a:t>统计学</a:t>
            </a:r>
            <a:r>
              <a:rPr lang="zh-CN" altLang="en-US" dirty="0"/>
              <a:t>等的进步，常态预测则认为人类的很多职业也逐渐被其取代</a:t>
            </a:r>
          </a:p>
          <a:p>
            <a:r>
              <a:rPr lang="zh-CN" altLang="en-US" dirty="0"/>
              <a:t>人工智能于一般教材中的定义领域是“智能主体（</a:t>
            </a:r>
            <a:r>
              <a:rPr lang="en" altLang="zh-CN" dirty="0"/>
              <a:t>intelligent agent</a:t>
            </a:r>
            <a:r>
              <a:rPr lang="zh-CN" altLang="en" dirty="0"/>
              <a:t>）</a:t>
            </a:r>
            <a:r>
              <a:rPr lang="zh-CN" altLang="en-US" dirty="0"/>
              <a:t>的研究与设计”，智能主体指一个可以观察周遭环境并作出行动以达致目标的系统。</a:t>
            </a:r>
            <a:r>
              <a:rPr lang="zh-CN" altLang="en-US" dirty="0">
                <a:hlinkClick r:id="rId7" tooltip="约翰·麦卡锡"/>
              </a:rPr>
              <a:t>约翰</a:t>
            </a:r>
            <a:r>
              <a:rPr lang="en-US" altLang="zh-CN" dirty="0">
                <a:hlinkClick r:id="rId7" tooltip="约翰·麦卡锡"/>
              </a:rPr>
              <a:t>·</a:t>
            </a:r>
            <a:r>
              <a:rPr lang="zh-CN" altLang="en-US" dirty="0">
                <a:hlinkClick r:id="rId7" tooltip="约翰·麦卡锡"/>
              </a:rPr>
              <a:t>麦卡锡</a:t>
            </a:r>
            <a:r>
              <a:rPr lang="zh-CN" altLang="en-US" dirty="0"/>
              <a:t>于</a:t>
            </a:r>
            <a:r>
              <a:rPr lang="en-US" altLang="zh-CN" dirty="0"/>
              <a:t>1955</a:t>
            </a:r>
            <a:r>
              <a:rPr lang="zh-CN" altLang="en-US" dirty="0"/>
              <a:t>年的定义是“制造智能机器的科学与工程。</a:t>
            </a:r>
            <a:r>
              <a:rPr lang="zh-CN" altLang="en-US" dirty="0">
                <a:hlinkClick r:id="rId8" tooltip="安德烈亚斯·卡普兰"/>
              </a:rPr>
              <a:t>安德烈亚斯</a:t>
            </a:r>
            <a:r>
              <a:rPr lang="en-US" altLang="zh-CN" dirty="0">
                <a:hlinkClick r:id="rId8" tooltip="安德烈亚斯·卡普兰"/>
              </a:rPr>
              <a:t>·</a:t>
            </a:r>
            <a:r>
              <a:rPr lang="zh-CN" altLang="en-US" dirty="0">
                <a:hlinkClick r:id="rId8" tooltip="安德烈亚斯·卡普兰"/>
              </a:rPr>
              <a:t>卡普兰</a:t>
            </a:r>
            <a:r>
              <a:rPr lang="zh-CN" altLang="en-US" dirty="0"/>
              <a:t>（</a:t>
            </a:r>
            <a:r>
              <a:rPr lang="en" altLang="zh-CN" dirty="0"/>
              <a:t>Andreas Kaplan</a:t>
            </a:r>
            <a:r>
              <a:rPr lang="zh-CN" altLang="en" dirty="0"/>
              <a:t>）</a:t>
            </a:r>
            <a:r>
              <a:rPr lang="zh-CN" altLang="en-US" dirty="0"/>
              <a:t>和迈克尔</a:t>
            </a:r>
            <a:r>
              <a:rPr lang="en-US" altLang="zh-CN" dirty="0"/>
              <a:t>·</a:t>
            </a:r>
            <a:r>
              <a:rPr lang="zh-CN" altLang="en-US" dirty="0"/>
              <a:t>海恩莱因（</a:t>
            </a:r>
            <a:r>
              <a:rPr lang="en" altLang="zh-CN" dirty="0"/>
              <a:t>Michael </a:t>
            </a:r>
            <a:r>
              <a:rPr lang="en" altLang="zh-CN" dirty="0" err="1"/>
              <a:t>Haenlein</a:t>
            </a:r>
            <a:r>
              <a:rPr lang="zh-CN" altLang="en" dirty="0"/>
              <a:t>）</a:t>
            </a:r>
            <a:r>
              <a:rPr lang="zh-CN" altLang="en-US" dirty="0"/>
              <a:t>将人工智能定义为“系统正确解释外部数据，从这些数据中学习，并利用这些知识通过灵活适应实现特定目标和任务的能力”。</a:t>
            </a:r>
          </a:p>
          <a:p>
            <a:r>
              <a:rPr lang="zh-CN" altLang="en-US" dirty="0"/>
              <a:t>人工智能的研究是高度技术性和专业的，各分支领域都是深入且各不相通的，因而涉及范围极广。人工智能的研究可以分为几个技术问题。其分支领域主要集中在解决具体问题，其中之一是，如何使用各种不同的工具完成特定的应用程序。</a:t>
            </a:r>
          </a:p>
          <a:p>
            <a:r>
              <a:rPr lang="en" altLang="zh-CN" dirty="0"/>
              <a:t>AI</a:t>
            </a:r>
            <a:r>
              <a:rPr lang="zh-CN" altLang="en-US" dirty="0"/>
              <a:t>的核心问题包括建构能够跟人类似甚至超卓的推理、知识、规划、学习、交流、感知、移物、使用工具和操控机械的能力等。人工智能目前仍然是该领域的长远目标。目前弱人工智能已经有初步成果，甚至在一些影像识别、语言分析、棋类游戏等等单方面的能力达到了超越人类的水平，而且人工智能的通用性代表着，能解决上述的问题的是一样的</a:t>
            </a:r>
            <a:r>
              <a:rPr lang="en" altLang="zh-CN" dirty="0"/>
              <a:t>AI</a:t>
            </a:r>
            <a:r>
              <a:rPr lang="zh-CN" altLang="en-US" dirty="0"/>
              <a:t>程序，无须重新开发算法就可以直接使用现有的</a:t>
            </a:r>
            <a:r>
              <a:rPr lang="en" altLang="zh-CN" dirty="0"/>
              <a:t>AI</a:t>
            </a:r>
            <a:r>
              <a:rPr lang="zh-CN" altLang="en-US" dirty="0"/>
              <a:t>完成任务，与人类的处理能力相同，但达到具备思考能力的统合强人工智能还需要时间研究，比较流行的方法包括统计方法，计算智能和传统意义的</a:t>
            </a:r>
            <a:r>
              <a:rPr lang="en" altLang="zh-CN" dirty="0"/>
              <a:t>AI</a:t>
            </a:r>
            <a:r>
              <a:rPr lang="zh-CN" altLang="en" dirty="0"/>
              <a:t>。</a:t>
            </a:r>
            <a:r>
              <a:rPr lang="zh-CN" altLang="en-US" dirty="0"/>
              <a:t>目前有大量的工具应用了人工智能，其中包括搜索和数学优化、逻辑推演。而基于</a:t>
            </a:r>
            <a:r>
              <a:rPr lang="zh-CN" altLang="en-US" dirty="0">
                <a:hlinkClick r:id="rId9" tooltip="仿生学"/>
              </a:rPr>
              <a:t>仿生学</a:t>
            </a:r>
            <a:r>
              <a:rPr lang="zh-CN" altLang="en-US" dirty="0"/>
              <a:t>、</a:t>
            </a:r>
            <a:r>
              <a:rPr lang="zh-CN" altLang="en-US" dirty="0">
                <a:hlinkClick r:id="rId10" tooltip="认知心理学"/>
              </a:rPr>
              <a:t>认知心理学</a:t>
            </a:r>
            <a:r>
              <a:rPr lang="zh-CN" altLang="en-US" dirty="0"/>
              <a:t>，以及基于概率论和经济学的算法等等也在逐步探索当中。</a:t>
            </a:r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0679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328" y="2999322"/>
            <a:ext cx="3427298" cy="33228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466" y="1089090"/>
            <a:ext cx="1239664" cy="12023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144" y="1089091"/>
            <a:ext cx="1239664" cy="1202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452555" y="4848339"/>
            <a:ext cx="1120531" cy="1120531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573085" y="2315553"/>
            <a:ext cx="4108614" cy="365331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52554" y="1113236"/>
            <a:ext cx="4033912" cy="3735103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8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79" y="1089091"/>
            <a:ext cx="1239664" cy="1202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175" y="2980788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452555" y="3354298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076644" y="1113236"/>
            <a:ext cx="2496442" cy="224106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835781" y="2315552"/>
            <a:ext cx="2616775" cy="215927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4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308C12-1AB7-3840-BD3A-FDC3E99885E4}"/>
              </a:ext>
            </a:extLst>
          </p:cNvPr>
          <p:cNvSpPr/>
          <p:nvPr/>
        </p:nvSpPr>
        <p:spPr>
          <a:xfrm>
            <a:off x="3141479" y="2703422"/>
            <a:ext cx="5330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接下来开始讲数学原理</a:t>
            </a:r>
          </a:p>
        </p:txBody>
      </p:sp>
    </p:spTree>
    <p:extLst>
      <p:ext uri="{BB962C8B-B14F-4D97-AF65-F5344CB8AC3E}">
        <p14:creationId xmlns:p14="http://schemas.microsoft.com/office/powerpoint/2010/main" val="151682981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66B324-F77A-FC4A-B001-CB8FA9BB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9" y="1090027"/>
            <a:ext cx="3251147" cy="35206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BADB47-7BB7-3146-8CC2-C0DDE72C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393" y="901439"/>
            <a:ext cx="4108607" cy="37091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B30055-A334-804D-853B-F2E2A323D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93" y="901439"/>
            <a:ext cx="3716407" cy="44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BEB4CAA-80A8-8E49-9E36-6A3CEF13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68" y="1377771"/>
            <a:ext cx="7175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C91B4B2-4D27-634F-8CDC-56E8395A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952136"/>
            <a:ext cx="10280990" cy="53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0F5D63-DCBE-6841-B005-B47667D1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03" y="989699"/>
            <a:ext cx="7933654" cy="54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9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7FDED-2B51-7141-999A-FA8F292BFB4F}"/>
              </a:ext>
            </a:extLst>
          </p:cNvPr>
          <p:cNvSpPr txBox="1"/>
          <p:nvPr/>
        </p:nvSpPr>
        <p:spPr>
          <a:xfrm>
            <a:off x="-100565" y="5270082"/>
            <a:ext cx="3374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 err="1"/>
              <a:t>x+y</a:t>
            </a:r>
            <a:r>
              <a:rPr kumimoji="1" lang="en-US" altLang="zh-CN" sz="5400" b="1" dirty="0"/>
              <a:t>=n</a:t>
            </a:r>
            <a:endParaRPr kumimoji="1" lang="zh-CN" altLang="en-US" sz="5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1F74A4-BFE3-8D4C-B385-49E7C8DB5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72" y="1134911"/>
            <a:ext cx="7727324" cy="48929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6467D68-1263-244F-BEA5-CA83B994910B}"/>
              </a:ext>
            </a:extLst>
          </p:cNvPr>
          <p:cNvSpPr txBox="1"/>
          <p:nvPr/>
        </p:nvSpPr>
        <p:spPr>
          <a:xfrm>
            <a:off x="713384" y="2403769"/>
            <a:ext cx="1746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/>
              <a:t>x=t</a:t>
            </a:r>
          </a:p>
          <a:p>
            <a:r>
              <a:rPr kumimoji="1" lang="en-US" altLang="zh-CN" sz="5400" b="1" dirty="0"/>
              <a:t>x=n-t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9656F2-8C0E-354A-B415-7EC5C736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" y="1436384"/>
            <a:ext cx="3606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87ec7ad8-2328-11eb-a2f4-5af206f672cd.mp4">
            <a:hlinkClick r:id="" action="ppaction://media"/>
            <a:extLst>
              <a:ext uri="{FF2B5EF4-FFF2-40B4-BE49-F238E27FC236}">
                <a16:creationId xmlns:a16="http://schemas.microsoft.com/office/drawing/2014/main" id="{B4D91622-5FCC-A64E-B238-7A58836B4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720" y="1081825"/>
            <a:ext cx="9271359" cy="51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9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4788F8-C23F-154D-A760-BC14133D7210}"/>
              </a:ext>
            </a:extLst>
          </p:cNvPr>
          <p:cNvSpPr txBox="1"/>
          <p:nvPr/>
        </p:nvSpPr>
        <p:spPr>
          <a:xfrm>
            <a:off x="1725769" y="2163650"/>
            <a:ext cx="87962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等等，这说的是个啥？有点听不懂，说实话，</a:t>
            </a:r>
            <a:endParaRPr kumimoji="1" lang="en-US" altLang="zh-CN" sz="3200" b="1" dirty="0"/>
          </a:p>
          <a:p>
            <a:r>
              <a:rPr kumimoji="1" lang="zh-CN" altLang="en-US" sz="3200" b="1" dirty="0"/>
              <a:t>我在一开始看了这个之后也是不懂的，</a:t>
            </a:r>
            <a:endParaRPr kumimoji="1" lang="en-US" altLang="zh-CN" sz="3200" b="1" dirty="0"/>
          </a:p>
          <a:p>
            <a:r>
              <a:rPr kumimoji="1" lang="zh-CN" altLang="en-US" sz="3200" b="1" dirty="0"/>
              <a:t>到现在也不是很明白。现在思考一个问题，</a:t>
            </a:r>
            <a:endParaRPr kumimoji="1" lang="en-US" altLang="zh-CN" sz="3200" b="1" dirty="0"/>
          </a:p>
          <a:p>
            <a:r>
              <a:rPr kumimoji="1" lang="zh-CN" altLang="en-US" sz="3200" b="1" dirty="0"/>
              <a:t>把手巾卷起来就是卷积的卷么？那积又是指的啥？</a:t>
            </a:r>
          </a:p>
        </p:txBody>
      </p:sp>
    </p:spTree>
    <p:extLst>
      <p:ext uri="{BB962C8B-B14F-4D97-AF65-F5344CB8AC3E}">
        <p14:creationId xmlns:p14="http://schemas.microsoft.com/office/powerpoint/2010/main" val="37666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687C17CD-7235-3D43-BC4C-70ECC6AA6535}"/>
              </a:ext>
            </a:extLst>
          </p:cNvPr>
          <p:cNvSpPr txBox="1">
            <a:spLocks/>
          </p:cNvSpPr>
          <p:nvPr/>
        </p:nvSpPr>
        <p:spPr>
          <a:xfrm>
            <a:off x="780697" y="398358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人工智能简介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058A8CD-0BB4-FB45-BD80-373FCA8FD3FE}"/>
              </a:ext>
            </a:extLst>
          </p:cNvPr>
          <p:cNvSpPr txBox="1">
            <a:spLocks/>
          </p:cNvSpPr>
          <p:nvPr/>
        </p:nvSpPr>
        <p:spPr>
          <a:xfrm>
            <a:off x="3516083" y="4221451"/>
            <a:ext cx="5159828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200" dirty="0">
              <a:solidFill>
                <a:srgbClr val="00A4B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AC5A34-1CBD-3640-A9DE-2D436C82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" y="926190"/>
            <a:ext cx="8468140" cy="46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0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B5D611-9648-374D-96CA-02FD279F3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875" y="2232366"/>
            <a:ext cx="11653523" cy="1985641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1.</a:t>
            </a:r>
            <a:r>
              <a:rPr kumimoji="1" lang="zh-CN" altLang="en-US" sz="3200" dirty="0"/>
              <a:t>卷积的名词如何解释？ 卷和积分别是什么意思？</a:t>
            </a:r>
            <a:endParaRPr kumimoji="1" lang="en-US" altLang="zh-CN" sz="3200" dirty="0"/>
          </a:p>
          <a:p>
            <a:r>
              <a:rPr kumimoji="1" lang="en-US" altLang="zh-CN" sz="3200" dirty="0"/>
              <a:t>2.</a:t>
            </a:r>
            <a:r>
              <a:rPr kumimoji="1" lang="zh-CN" altLang="en-US" sz="3200" dirty="0"/>
              <a:t>卷积背后的物理意义是什么？怎么具象化到我们能够感知的物理世界中？</a:t>
            </a:r>
          </a:p>
        </p:txBody>
      </p:sp>
    </p:spTree>
    <p:extLst>
      <p:ext uri="{BB962C8B-B14F-4D97-AF65-F5344CB8AC3E}">
        <p14:creationId xmlns:p14="http://schemas.microsoft.com/office/powerpoint/2010/main" val="101291762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648EBC-78A8-724A-B2F0-FA0B3F65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47" y="3006233"/>
            <a:ext cx="10477500" cy="306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C5E61A-746E-9E4F-9C2F-9B8C13AA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47" y="1293343"/>
            <a:ext cx="4800779" cy="1143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190C84-A5AC-C443-B327-884136A60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903" y="1337793"/>
            <a:ext cx="5125792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5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F6FA28-A6F4-3A40-93FB-BF0799FA1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76300"/>
            <a:ext cx="10579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044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323FEA-ED45-074A-B2FE-A07FD692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377950"/>
            <a:ext cx="10553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5082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817DBA-FC38-E94D-A158-9EE011A1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07" y="1055620"/>
            <a:ext cx="7124700" cy="393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CF598B-95B3-214B-958B-243DB514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307" y="1055620"/>
            <a:ext cx="3352800" cy="393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DA76C2-4BFF-094C-8937-A4BE447B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70" y="1449320"/>
            <a:ext cx="406400" cy="342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2AEF08-B6A0-FF4D-B459-5246A20AA3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62821" b="62821"/>
          <a:stretch/>
        </p:blipFill>
        <p:spPr>
          <a:xfrm>
            <a:off x="1501103" y="509520"/>
            <a:ext cx="10452100" cy="1485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165644-FC4B-2844-840B-460AB5FDA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070" y="1995420"/>
            <a:ext cx="104521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4804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359574-DB9F-5849-AD3D-953B9D68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15" y="576777"/>
            <a:ext cx="10083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887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7C83FF1-CF84-5248-99E0-94D06748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422" y="5537915"/>
            <a:ext cx="2146300" cy="9200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F6CEB7-5140-0044-819F-8ED68A972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" y="450850"/>
            <a:ext cx="10502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6281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039FD9D-C913-AD41-B339-E87EBD44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20" y="1009471"/>
            <a:ext cx="10541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6840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162428-FEE8-8A4A-82A3-B92DFC07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21" y="818076"/>
            <a:ext cx="10388600" cy="5067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625880-CDE4-434D-A2C9-15D59BC3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21" y="5885376"/>
            <a:ext cx="7340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759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C3ADE5-4E63-034F-BB18-40130948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04" y="857741"/>
            <a:ext cx="7003640" cy="42065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7F4006-77C7-1B4B-B512-A662F1E3555B}"/>
              </a:ext>
            </a:extLst>
          </p:cNvPr>
          <p:cNvSpPr txBox="1"/>
          <p:nvPr/>
        </p:nvSpPr>
        <p:spPr>
          <a:xfrm>
            <a:off x="1586568" y="5390183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求两个骰子点数加起来等于</a:t>
            </a:r>
            <a:r>
              <a:rPr kumimoji="1" lang="en-US" altLang="zh-CN" sz="3600" b="1" dirty="0">
                <a:solidFill>
                  <a:srgbClr val="FF0000"/>
                </a:solidFill>
              </a:rPr>
              <a:t>4</a:t>
            </a:r>
            <a:r>
              <a:rPr kumimoji="1" lang="zh-CN" altLang="en-US" sz="3600" b="1" dirty="0"/>
              <a:t>的概率是多少？</a:t>
            </a:r>
          </a:p>
        </p:txBody>
      </p:sp>
    </p:spTree>
    <p:extLst>
      <p:ext uri="{BB962C8B-B14F-4D97-AF65-F5344CB8AC3E}">
        <p14:creationId xmlns:p14="http://schemas.microsoft.com/office/powerpoint/2010/main" val="31838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687C17CD-7235-3D43-BC4C-70ECC6AA6535}"/>
              </a:ext>
            </a:extLst>
          </p:cNvPr>
          <p:cNvSpPr txBox="1">
            <a:spLocks/>
          </p:cNvSpPr>
          <p:nvPr/>
        </p:nvSpPr>
        <p:spPr>
          <a:xfrm>
            <a:off x="780697" y="398358"/>
            <a:ext cx="10298847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A4BD"/>
                </a:solidFill>
                <a:latin typeface="微软雅黑" panose="020B0503020204020204" charset="-122"/>
                <a:ea typeface="微软雅黑" panose="020B0503020204020204" charset="-122"/>
              </a:rPr>
              <a:t>人工智能简介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058A8CD-0BB4-FB45-BD80-373FCA8FD3FE}"/>
              </a:ext>
            </a:extLst>
          </p:cNvPr>
          <p:cNvSpPr txBox="1">
            <a:spLocks/>
          </p:cNvSpPr>
          <p:nvPr/>
        </p:nvSpPr>
        <p:spPr>
          <a:xfrm>
            <a:off x="3516083" y="4221451"/>
            <a:ext cx="5159828" cy="65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3200" dirty="0">
              <a:solidFill>
                <a:srgbClr val="00A4B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4AC3AF-8674-6549-A713-BE3AB676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52" y="1437033"/>
            <a:ext cx="4546600" cy="1943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89ACB6-D4E4-5647-9A4F-40C1A07EC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06" y="803729"/>
            <a:ext cx="5702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7F4006-77C7-1B4B-B512-A662F1E3555B}"/>
              </a:ext>
            </a:extLst>
          </p:cNvPr>
          <p:cNvSpPr txBox="1"/>
          <p:nvPr/>
        </p:nvSpPr>
        <p:spPr>
          <a:xfrm>
            <a:off x="1988281" y="2342434"/>
            <a:ext cx="7596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/>
              <a:t>这个问题的概率在于两个骰子的点数</a:t>
            </a:r>
            <a:endParaRPr kumimoji="1" lang="en-US" altLang="zh-CN" sz="3600" b="1" dirty="0"/>
          </a:p>
          <a:p>
            <a:r>
              <a:rPr kumimoji="1" lang="zh-CN" altLang="en-US" sz="3600" b="1" dirty="0"/>
              <a:t>加起来要等于</a:t>
            </a:r>
            <a:r>
              <a:rPr kumimoji="1" lang="en-US" altLang="zh-CN" sz="3600" b="1" dirty="0"/>
              <a:t>4</a:t>
            </a:r>
            <a:r>
              <a:rPr kumimoji="1" lang="zh-CN" altLang="en-US" sz="3600" b="1" dirty="0"/>
              <a:t>。</a:t>
            </a:r>
            <a:endParaRPr kumimoji="1" lang="en-US" altLang="zh-CN" sz="3600" b="1" dirty="0"/>
          </a:p>
          <a:p>
            <a:r>
              <a:rPr kumimoji="1" lang="zh-CN" altLang="en-US" sz="3600" b="1" dirty="0"/>
              <a:t>这个就是卷积的应用场景。</a:t>
            </a:r>
          </a:p>
        </p:txBody>
      </p:sp>
    </p:spTree>
    <p:extLst>
      <p:ext uri="{BB962C8B-B14F-4D97-AF65-F5344CB8AC3E}">
        <p14:creationId xmlns:p14="http://schemas.microsoft.com/office/powerpoint/2010/main" val="121345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0B5206-EA99-9F48-A1B0-4140808C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30" y="989699"/>
            <a:ext cx="9547638" cy="54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EF2AAB-B383-FD49-87FD-8436313F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28" y="1200150"/>
            <a:ext cx="74549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33A323-D526-E842-805F-55559558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80" y="2685792"/>
            <a:ext cx="82423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236777-EBE1-E247-BDF0-2FC230183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36" y="1296742"/>
            <a:ext cx="10414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5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AutoShape 4" descr="[公式]">
            <a:extLst>
              <a:ext uri="{FF2B5EF4-FFF2-40B4-BE49-F238E27FC236}">
                <a16:creationId xmlns:a16="http://schemas.microsoft.com/office/drawing/2014/main" id="{840B1E4A-C91C-F042-985E-C4DC0CECC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5" descr="[公式]">
            <a:extLst>
              <a:ext uri="{FF2B5EF4-FFF2-40B4-BE49-F238E27FC236}">
                <a16:creationId xmlns:a16="http://schemas.microsoft.com/office/drawing/2014/main" id="{96417432-ACAC-8444-A623-62328001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682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DECC1-5DFD-A942-BA2D-E9ACA501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094078"/>
            <a:ext cx="10452100" cy="825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68DE06-95E0-4A44-963C-4B485DF2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" y="2288910"/>
            <a:ext cx="4323635" cy="30622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3A5930-0DCD-234A-A806-9D0D4C91B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499" y="2494147"/>
            <a:ext cx="3073802" cy="2734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1F12B0-B02C-5B44-96FE-50E7404C6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239" y="2494147"/>
            <a:ext cx="3681211" cy="12475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E936F33-7577-0E44-AD08-F8D3A31AB2E8}"/>
              </a:ext>
            </a:extLst>
          </p:cNvPr>
          <p:cNvSpPr txBox="1"/>
          <p:nvPr/>
        </p:nvSpPr>
        <p:spPr>
          <a:xfrm>
            <a:off x="2408349" y="565382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在这个场景里面的约束条件就是点数的和。</a:t>
            </a:r>
          </a:p>
        </p:txBody>
      </p:sp>
    </p:spTree>
    <p:extLst>
      <p:ext uri="{BB962C8B-B14F-4D97-AF65-F5344CB8AC3E}">
        <p14:creationId xmlns:p14="http://schemas.microsoft.com/office/powerpoint/2010/main" val="19862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17B6D-079C-6643-BA46-0BCBB956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39" y="528034"/>
            <a:ext cx="10452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FCEAD-2660-3C40-84E3-915A3C82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92" y="318862"/>
            <a:ext cx="8552806" cy="624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F639C7-2A83-C847-ACF5-8324EFA1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21" y="331455"/>
            <a:ext cx="9389593" cy="61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F639C7-2A83-C847-ACF5-8324EFA1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21" y="331455"/>
            <a:ext cx="9389593" cy="61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02D2A4-895E-7045-8272-0634CECC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829" y="1332110"/>
            <a:ext cx="4868214" cy="36806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185CF0-E2BB-1146-B77D-E3158991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25537"/>
            <a:ext cx="4793356" cy="36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5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2112" y="5221849"/>
            <a:ext cx="6424378" cy="899537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人脸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					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汽车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" t="6841" r="-179" b="-7010"/>
          <a:stretch/>
        </p:blipFill>
        <p:spPr>
          <a:xfrm>
            <a:off x="1922399" y="558268"/>
            <a:ext cx="7420383" cy="51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B6DE91-F556-7043-A3E0-7E8CEA5E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020024"/>
            <a:ext cx="10680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69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73C0CC-2454-494D-9AEC-40730400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" y="1126723"/>
            <a:ext cx="8699500" cy="226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595063-7A61-B04F-B2B1-C9C10825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33" y="3495898"/>
            <a:ext cx="7175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1806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132BD62-9B8A-DD42-B76A-B76BED26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22" y="1262576"/>
            <a:ext cx="8674100" cy="234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FD8FC3-F13E-9D47-9F56-620D2219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22" y="3612076"/>
            <a:ext cx="10617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475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CE6BC4-0FE9-3A45-9972-7365BADC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6" y="1250592"/>
            <a:ext cx="10566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2104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8D891B8-93D7-8245-ADBB-20C6FB08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82" y="1204532"/>
            <a:ext cx="12560148" cy="42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138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A99A42-C99B-824C-82C0-AEE1A586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25" y="746975"/>
            <a:ext cx="4229822" cy="701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7F4524-F6AB-E14F-8B08-DF3EE946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41" y="1606550"/>
            <a:ext cx="8750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142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1BD568-872F-3440-9C3E-3E222317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225550"/>
            <a:ext cx="10807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4623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86A980-18BD-EB4C-86CE-5C4FC762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26" y="403449"/>
            <a:ext cx="9720108" cy="30730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E5F166-B778-D940-9B8E-7B0A5628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26" y="3821180"/>
            <a:ext cx="104775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45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30E0B7-386F-0A46-86EC-4D7B6655D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23" y="494532"/>
            <a:ext cx="6340073" cy="63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6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23B3DE-5C03-BA44-AF2C-4F1B02FA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21" y="1310246"/>
            <a:ext cx="11438225" cy="29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0627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" y="1187938"/>
            <a:ext cx="12082369" cy="24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B53124-46EA-AC4A-82BA-A8AA2C8F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3" y="1806799"/>
            <a:ext cx="10706100" cy="190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42A399-AC3A-C74C-8DC4-4DDEFA9A9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3" y="4009086"/>
            <a:ext cx="3327400" cy="190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D524B4-B65C-7C4F-912F-9B8F1770A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757" y="4009085"/>
            <a:ext cx="4332037" cy="17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3451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卷积</a:t>
            </a:r>
          </a:p>
        </p:txBody>
      </p:sp>
      <p:sp>
        <p:nvSpPr>
          <p:cNvPr id="5" name="AutoShape 2" descr="\int _{-\infty }^{\infty }f(\tau )g(x-\tau )\,\mathrm {d} \tau ">
            <a:extLst>
              <a:ext uri="{FF2B5EF4-FFF2-40B4-BE49-F238E27FC236}">
                <a16:creationId xmlns:a16="http://schemas.microsoft.com/office/drawing/2014/main" id="{083AA5E8-DBA3-8F41-9419-3F60065EA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901" y="745901"/>
            <a:ext cx="2835499" cy="28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58DE78-D29F-204A-B2F8-5224DD068588}"/>
              </a:ext>
            </a:extLst>
          </p:cNvPr>
          <p:cNvSpPr txBox="1"/>
          <p:nvPr/>
        </p:nvSpPr>
        <p:spPr>
          <a:xfrm>
            <a:off x="2884868" y="1506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A00C3C-54A9-0E4D-A67B-1CCBEDA97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35" y="1111250"/>
            <a:ext cx="10471599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2753BB-E3C9-C54C-8E5C-C3E0D85D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99" y="989699"/>
            <a:ext cx="6667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CD7936-E82C-104D-9F5F-0948AD19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56" y="758866"/>
            <a:ext cx="7864968" cy="53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68CB0B-63CD-5942-91C8-8512B655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85850"/>
            <a:ext cx="9067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48192E-89CA-D04F-9E23-89C760C6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92" y="1165000"/>
            <a:ext cx="8229600" cy="20398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4441C7-13D5-2547-A998-3D60A679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587" y="3204815"/>
            <a:ext cx="9416469" cy="3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7AA97C-8C3F-6041-8F0F-C89F24D3DE51}"/>
              </a:ext>
            </a:extLst>
          </p:cNvPr>
          <p:cNvSpPr txBox="1"/>
          <p:nvPr/>
        </p:nvSpPr>
        <p:spPr>
          <a:xfrm>
            <a:off x="1184856" y="52803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858A19-DC41-3C42-8D89-17CADB564DC9}"/>
              </a:ext>
            </a:extLst>
          </p:cNvPr>
          <p:cNvSpPr txBox="1"/>
          <p:nvPr/>
        </p:nvSpPr>
        <p:spPr>
          <a:xfrm>
            <a:off x="2846232" y="2408349"/>
            <a:ext cx="6568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dirty="0"/>
              <a:t>数学内容结束</a:t>
            </a:r>
          </a:p>
        </p:txBody>
      </p:sp>
    </p:spTree>
    <p:extLst>
      <p:ext uri="{BB962C8B-B14F-4D97-AF65-F5344CB8AC3E}">
        <p14:creationId xmlns:p14="http://schemas.microsoft.com/office/powerpoint/2010/main" val="19935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9119" y="1278794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95892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56129" y="2172350"/>
            <a:ext cx="1119954" cy="168870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85545" y="1729032"/>
            <a:ext cx="1114102" cy="180625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16260" y="1294949"/>
            <a:ext cx="2902308" cy="42931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1565" y="1745096"/>
            <a:ext cx="3018814" cy="4102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1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647" y="1340707"/>
            <a:ext cx="2262751" cy="21945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9119" y="1278794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95892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56129" y="2172350"/>
            <a:ext cx="1119954" cy="168870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85545" y="1729032"/>
            <a:ext cx="1114102" cy="180625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16260" y="1294949"/>
            <a:ext cx="2902308" cy="42931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1565" y="1745096"/>
            <a:ext cx="3018814" cy="4102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7647966" y="1330650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422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82" y="1340496"/>
            <a:ext cx="2307425" cy="22379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74825" y="126784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66479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36567" y="2172350"/>
            <a:ext cx="739516" cy="168870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60445" y="1729032"/>
            <a:ext cx="739201" cy="17908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411966" y="1267845"/>
            <a:ext cx="2506601" cy="45641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4825" y="1675374"/>
            <a:ext cx="2625554" cy="4799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8462154" y="1315657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870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6" y="923987"/>
            <a:ext cx="11581871" cy="49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50" y="1304978"/>
            <a:ext cx="2283679" cy="2214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382506" y="126105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45608" y="351985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28125" y="2172350"/>
            <a:ext cx="347957" cy="171164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45029" y="1729032"/>
            <a:ext cx="354618" cy="182326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08281" y="1270074"/>
            <a:ext cx="2110286" cy="45418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95188" y="1693113"/>
            <a:ext cx="2205191" cy="46222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208324" y="1278795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05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203" y="1285307"/>
            <a:ext cx="2287305" cy="2218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6968" y="1670137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15804" y="3879194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48744" y="2172351"/>
            <a:ext cx="1127339" cy="204804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15803" y="1729032"/>
            <a:ext cx="1083844" cy="215016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44958" y="1667097"/>
            <a:ext cx="2973610" cy="5716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51328" y="2120907"/>
            <a:ext cx="2649052" cy="3443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7652589" y="2022469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5425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978" y="1315146"/>
            <a:ext cx="2301530" cy="22321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92185" y="167111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76040" y="3877212"/>
            <a:ext cx="377834" cy="35994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53874" y="2172351"/>
            <a:ext cx="722208" cy="206481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73728" y="1729032"/>
            <a:ext cx="725919" cy="216876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>
            <a:off x="1210756" y="1671116"/>
            <a:ext cx="2707812" cy="531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>
            <a:off x="1210756" y="2103174"/>
            <a:ext cx="2389624" cy="521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442002" y="2054147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5005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3" y="1262640"/>
            <a:ext cx="2327332" cy="22572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382842" y="1665590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5898" y="3879194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19555" y="2172352"/>
            <a:ext cx="356527" cy="202679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52766" y="1729033"/>
            <a:ext cx="346880" cy="215016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17651" y="1665590"/>
            <a:ext cx="2100916" cy="586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770949" y="2081259"/>
            <a:ext cx="1829431" cy="7408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212250" y="2033161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020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31" y="1278794"/>
            <a:ext cx="2297471" cy="22282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58809" y="2056312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192763" y="4258236"/>
            <a:ext cx="382530" cy="352226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76974" y="2172352"/>
            <a:ext cx="1099109" cy="243811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188507" y="1729033"/>
            <a:ext cx="1111139" cy="252920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79120" y="1724258"/>
            <a:ext cx="3339448" cy="33205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84062" y="2155338"/>
            <a:ext cx="2616317" cy="32802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7703633" y="2753335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34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4" y="1280752"/>
            <a:ext cx="2294021" cy="2224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61801" y="2051425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64894" y="4278264"/>
            <a:ext cx="382530" cy="352226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108" y="164293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957411" y="2172352"/>
            <a:ext cx="718672" cy="246803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61927" y="1729034"/>
            <a:ext cx="737720" cy="255573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61800" y="1724259"/>
            <a:ext cx="2956767" cy="32511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373528" y="2155339"/>
            <a:ext cx="2226852" cy="3082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8431514" y="2753335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26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127" y="1307364"/>
            <a:ext cx="2297381" cy="22281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05364" y="2064880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5412" y="4244556"/>
            <a:ext cx="377834" cy="35994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41409" y="2172351"/>
            <a:ext cx="334674" cy="2072205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61126" y="1729033"/>
            <a:ext cx="338521" cy="251552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 flipV="1">
            <a:off x="1623934" y="1723187"/>
            <a:ext cx="1924810" cy="3416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 flipV="1">
            <a:off x="1623935" y="2151916"/>
            <a:ext cx="2294633" cy="3450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9212250" y="2808174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10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45" y="3125982"/>
            <a:ext cx="3390227" cy="32868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213" y="1395068"/>
            <a:ext cx="1320964" cy="12811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195893" y="351985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2496442" cy="224106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2616775" cy="215927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723627" y="1711703"/>
                <a:ext cx="5012303" cy="687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353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7" y="1711703"/>
                <a:ext cx="5012303" cy="687622"/>
              </a:xfrm>
              <a:prstGeom prst="rect">
                <a:avLst/>
              </a:prstGeom>
              <a:blipFill>
                <a:blip r:embed="rId7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 bwMode="auto">
          <a:xfrm>
            <a:off x="11399847" y="1801004"/>
            <a:ext cx="372269" cy="43276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8859976" y="2233767"/>
            <a:ext cx="2912140" cy="201695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489277" y="1786796"/>
            <a:ext cx="2899955" cy="210042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125192" y="3519856"/>
            <a:ext cx="1108295" cy="108822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983387" y="3519856"/>
            <a:ext cx="487659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079044" y="4640387"/>
            <a:ext cx="487659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F1F42-2FA5-5C4E-93A3-33E37E95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8" y="715618"/>
            <a:ext cx="2748171" cy="25253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2925CF-562D-6F4C-9A4C-56204C37C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548" y="933173"/>
            <a:ext cx="2256182" cy="2216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31E392-CAA1-7B42-9CE4-F3DDEFC3EBC2}"/>
              </a:ext>
            </a:extLst>
          </p:cNvPr>
          <p:cNvSpPr txBox="1"/>
          <p:nvPr/>
        </p:nvSpPr>
        <p:spPr>
          <a:xfrm>
            <a:off x="4293705" y="352507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步长为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A58B6E-F193-EB44-8246-AF9F6C4CA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456" y="933173"/>
            <a:ext cx="2320787" cy="22910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0A42D5-878E-5044-9997-7211C3DF8184}"/>
              </a:ext>
            </a:extLst>
          </p:cNvPr>
          <p:cNvSpPr txBox="1"/>
          <p:nvPr/>
        </p:nvSpPr>
        <p:spPr>
          <a:xfrm>
            <a:off x="7446757" y="352507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步长为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57CEBD-45F6-0641-BB11-27242C2CFC42}"/>
              </a:ext>
            </a:extLst>
          </p:cNvPr>
          <p:cNvSpPr txBox="1"/>
          <p:nvPr/>
        </p:nvSpPr>
        <p:spPr>
          <a:xfrm>
            <a:off x="1590261" y="3419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起始位置</a:t>
            </a:r>
          </a:p>
        </p:txBody>
      </p:sp>
    </p:spTree>
    <p:extLst>
      <p:ext uri="{BB962C8B-B14F-4D97-AF65-F5344CB8AC3E}">
        <p14:creationId xmlns:p14="http://schemas.microsoft.com/office/powerpoint/2010/main" val="168270189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744" y="1315150"/>
            <a:ext cx="2315764" cy="22459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9119" y="1278794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6215" y="4243206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7214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336499" y="2172350"/>
            <a:ext cx="339583" cy="240973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76815" y="1729033"/>
            <a:ext cx="322832" cy="258499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16260" y="1294949"/>
            <a:ext cx="2902308" cy="42931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1565" y="1745096"/>
            <a:ext cx="3018814" cy="410243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647966" y="1330650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5349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93" y="3833685"/>
            <a:ext cx="1354756" cy="13134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793" y="1726440"/>
            <a:ext cx="1354756" cy="1313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98973" y="1561449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45" dirty="0">
                <a:solidFill>
                  <a:srgbClr val="00188F"/>
                </a:solidFill>
              </a:rPr>
              <a:t>分析一下</a:t>
            </a:r>
            <a:endParaRPr lang="en-US" sz="2745" dirty="0">
              <a:solidFill>
                <a:srgbClr val="00188F"/>
              </a:solidFill>
            </a:endParaRP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12668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661758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83481" y="1788239"/>
            <a:ext cx="86060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598973" y="3653106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45" dirty="0">
                <a:solidFill>
                  <a:srgbClr val="00188F"/>
                </a:solidFill>
              </a:rPr>
              <a:t>分析一下</a:t>
            </a:r>
            <a:endParaRPr lang="en-US" sz="2745" dirty="0">
              <a:solidFill>
                <a:srgbClr val="00188F"/>
              </a:solidFill>
            </a:endParaRP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12668" y="4474829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61758" y="4474829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83482" y="3877213"/>
            <a:ext cx="97441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0608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 animBg="1"/>
      <p:bldP spid="1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55" y="1334058"/>
            <a:ext cx="2300147" cy="22308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388950" y="1255421"/>
            <a:ext cx="437140" cy="43205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722325" y="4252353"/>
            <a:ext cx="360237" cy="341202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1428" y="1636150"/>
            <a:ext cx="183843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1   = -1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99647" y="1729032"/>
            <a:ext cx="377014" cy="44331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675652" y="1724259"/>
            <a:ext cx="415294" cy="252065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310792" y="2155338"/>
            <a:ext cx="406357" cy="245396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548744" y="1729032"/>
            <a:ext cx="369823" cy="443319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791375" y="1258609"/>
            <a:ext cx="2127192" cy="46565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88951" y="1687480"/>
            <a:ext cx="2211429" cy="46785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9194944" y="1310623"/>
            <a:ext cx="768258" cy="75371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609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893" y="1327624"/>
            <a:ext cx="2307869" cy="22383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27" y="3113070"/>
            <a:ext cx="3330835" cy="32293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7" y="1262641"/>
            <a:ext cx="1239664" cy="12023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109" y="3130192"/>
            <a:ext cx="3405852" cy="33020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458" y="1266553"/>
            <a:ext cx="1572624" cy="15252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965239" y="4224726"/>
            <a:ext cx="1120531" cy="112053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19983" y="1278794"/>
            <a:ext cx="3237179" cy="294593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79120" y="2481111"/>
            <a:ext cx="3380944" cy="2864146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723627" y="1711703"/>
                <a:ext cx="5240170" cy="687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353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353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=.55</m:t>
                      </m:r>
                    </m:oMath>
                  </m:oMathPara>
                </a14:m>
                <a:endParaRPr lang="en-US" sz="2353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7" y="1711703"/>
                <a:ext cx="5240170" cy="687622"/>
              </a:xfrm>
              <a:prstGeom prst="rect">
                <a:avLst/>
              </a:prstGeom>
              <a:blipFill>
                <a:blip r:embed="rId7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11399847" y="1801004"/>
            <a:ext cx="563950" cy="432763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603307" y="2233767"/>
            <a:ext cx="2360490" cy="261457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233487" y="1786796"/>
            <a:ext cx="2155745" cy="276335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8859977" y="4192175"/>
            <a:ext cx="1108295" cy="1029675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084083" y="4474829"/>
            <a:ext cx="934089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1961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sz="1765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186" y="1267667"/>
            <a:ext cx="1584896" cy="1537147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6" idx="2"/>
            <a:endCxn id="7" idx="2"/>
          </p:cNvCxnSpPr>
          <p:nvPr/>
        </p:nvCxnSpPr>
        <p:spPr>
          <a:xfrm flipH="1">
            <a:off x="4525505" y="5221850"/>
            <a:ext cx="4888620" cy="12340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7" idx="0"/>
          </p:cNvCxnSpPr>
          <p:nvPr/>
        </p:nvCxnSpPr>
        <p:spPr>
          <a:xfrm flipH="1">
            <a:off x="4525505" y="4192175"/>
            <a:ext cx="4888620" cy="3255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1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89" y="1113236"/>
            <a:ext cx="1239664" cy="12023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65" y="2605172"/>
            <a:ext cx="3884052" cy="376566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5498384" y="4474829"/>
            <a:ext cx="1494041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850" y="3055489"/>
            <a:ext cx="2994523" cy="291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7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10" y="3496620"/>
            <a:ext cx="1239664" cy="12023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5" y="2277394"/>
            <a:ext cx="3884585" cy="376617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647199" y="3877212"/>
            <a:ext cx="477674" cy="502912"/>
            <a:chOff x="4740385" y="3954462"/>
            <a:chExt cx="487252" cy="512996"/>
          </a:xfrm>
        </p:grpSpPr>
        <p:sp>
          <p:nvSpPr>
            <p:cNvPr id="3" name="Oval 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3" idx="1"/>
              <a:endCxn id="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" idx="7"/>
              <a:endCxn id="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798201" y="3553282"/>
            <a:ext cx="44820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744" y="2277393"/>
            <a:ext cx="3871072" cy="37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10" y="1038534"/>
            <a:ext cx="1239664" cy="1202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985" y="4698935"/>
            <a:ext cx="1876927" cy="1872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67" y="4735463"/>
            <a:ext cx="1867552" cy="18106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174041" y="3877212"/>
            <a:ext cx="477674" cy="502912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" name="Straight Connector 7"/>
          <p:cNvCxnSpPr>
            <a:stCxn id="7" idx="1"/>
            <a:endCxn id="7" idx="5"/>
          </p:cNvCxnSpPr>
          <p:nvPr/>
        </p:nvCxnSpPr>
        <p:spPr>
          <a:xfrm>
            <a:off x="3243995" y="3950863"/>
            <a:ext cx="337767" cy="355611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7"/>
            <a:endCxn id="7" idx="3"/>
          </p:cNvCxnSpPr>
          <p:nvPr/>
        </p:nvCxnSpPr>
        <p:spPr>
          <a:xfrm flipH="1">
            <a:off x="3243995" y="3950863"/>
            <a:ext cx="337767" cy="355611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7605" y="3130192"/>
            <a:ext cx="941245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986" y="739726"/>
            <a:ext cx="1871870" cy="1821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681" y="5065363"/>
            <a:ext cx="1239664" cy="1202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3681" y="3055490"/>
            <a:ext cx="1239664" cy="1202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2985" y="2681980"/>
            <a:ext cx="1871871" cy="18678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47605" y="1113236"/>
            <a:ext cx="941245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7605" y="5088658"/>
            <a:ext cx="941245" cy="110431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882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84" y="2738904"/>
            <a:ext cx="1867552" cy="18106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38" y="721948"/>
            <a:ext cx="1867552" cy="181062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49059" y="1413939"/>
            <a:ext cx="477674" cy="502912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348391" y="3429000"/>
            <a:ext cx="477674" cy="502912"/>
            <a:chOff x="4740385" y="3954462"/>
            <a:chExt cx="487252" cy="512996"/>
          </a:xfrm>
        </p:grpSpPr>
        <p:sp>
          <p:nvSpPr>
            <p:cNvPr id="27" name="Oval 26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7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348391" y="5391256"/>
            <a:ext cx="477674" cy="502912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404910" y="1038534"/>
            <a:ext cx="1239664" cy="120231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423681" y="3048407"/>
            <a:ext cx="1239664" cy="120231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423681" y="5065363"/>
            <a:ext cx="1239664" cy="120231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47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552" y="4664573"/>
            <a:ext cx="1080276" cy="1077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98" y="2557807"/>
            <a:ext cx="713496" cy="69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52" y="2385826"/>
            <a:ext cx="1077366" cy="10481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03" y="4875472"/>
            <a:ext cx="713496" cy="69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03" y="3718677"/>
            <a:ext cx="713496" cy="69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551" y="3503702"/>
            <a:ext cx="1077367" cy="10750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143" y="3536465"/>
            <a:ext cx="1074880" cy="104211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745113" y="3933654"/>
            <a:ext cx="274928" cy="289454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5353198" y="2557807"/>
            <a:ext cx="713496" cy="692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64003" y="3714601"/>
            <a:ext cx="713496" cy="692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64003" y="4875472"/>
            <a:ext cx="713496" cy="692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463758" y="2385826"/>
            <a:ext cx="2091658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481427" y="4026617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768318" y="4064843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8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17907" y="1449790"/>
            <a:ext cx="11653523" cy="724143"/>
          </a:xfrm>
        </p:spPr>
        <p:txBody>
          <a:bodyPr/>
          <a:lstStyle/>
          <a:p>
            <a:r>
              <a:rPr lang="zh-CN" altLang="en-US" dirty="0"/>
              <a:t>一个图片 变成了多个图片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31" y="4664573"/>
            <a:ext cx="1080276" cy="10779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531" y="2385826"/>
            <a:ext cx="1077366" cy="10481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531" y="3503702"/>
            <a:ext cx="1077367" cy="10750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058" y="3536465"/>
            <a:ext cx="1074880" cy="104211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085991" y="3647403"/>
            <a:ext cx="785903" cy="827426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 bwMode="auto">
          <a:xfrm>
            <a:off x="4463758" y="2385826"/>
            <a:ext cx="2091658" cy="350076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031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池化：缩小图片信息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0A7371-90F6-E044-A982-214517152E34}"/>
              </a:ext>
            </a:extLst>
          </p:cNvPr>
          <p:cNvSpPr txBox="1"/>
          <p:nvPr/>
        </p:nvSpPr>
        <p:spPr>
          <a:xfrm>
            <a:off x="2332382" y="1802295"/>
            <a:ext cx="709380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900" dirty="0"/>
              <a:t>Polling</a:t>
            </a:r>
            <a:endParaRPr kumimoji="1"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7158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36494-9F52-194C-8C8A-B05CBF58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83" y="365126"/>
            <a:ext cx="9339387" cy="824052"/>
          </a:xfrm>
        </p:spPr>
        <p:txBody>
          <a:bodyPr/>
          <a:lstStyle/>
          <a:p>
            <a:r>
              <a:rPr kumimoji="1" lang="zh-CN" altLang="en-US" dirty="0"/>
              <a:t>池化的种类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76C454-9440-BC47-966A-727EB63D58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458935" cy="4164701"/>
          </a:xfrm>
        </p:spPr>
        <p:txBody>
          <a:bodyPr>
            <a:normAutofit/>
          </a:bodyPr>
          <a:lstStyle/>
          <a:p>
            <a:r>
              <a:rPr lang="zh-CN" altLang="en-US" dirty="0"/>
              <a:t>池化分为两种，</a:t>
            </a:r>
            <a:r>
              <a:rPr lang="en" altLang="zh-CN" dirty="0"/>
              <a:t>Max Pooling </a:t>
            </a:r>
            <a:r>
              <a:rPr lang="zh-CN" altLang="en-US" dirty="0"/>
              <a:t>最大池化、</a:t>
            </a:r>
            <a:r>
              <a:rPr lang="en" altLang="zh-CN" dirty="0"/>
              <a:t>Average Pooling</a:t>
            </a:r>
            <a:r>
              <a:rPr lang="zh-CN" altLang="en-US" dirty="0"/>
              <a:t>平均池化。顾名思义，最大池化就是取最大值，平均池化就是取平均值。</a:t>
            </a:r>
          </a:p>
          <a:p>
            <a:endParaRPr lang="en-US" altLang="zh-CN" dirty="0"/>
          </a:p>
          <a:p>
            <a:r>
              <a:rPr lang="zh-CN" altLang="en-US" dirty="0"/>
              <a:t>拿最大池化举例：选择池化尺寸为</a:t>
            </a:r>
            <a:r>
              <a:rPr lang="en-US" altLang="zh-CN" dirty="0"/>
              <a:t>2</a:t>
            </a:r>
            <a:r>
              <a:rPr lang="en" altLang="zh-CN" dirty="0"/>
              <a:t>x2</a:t>
            </a:r>
            <a:r>
              <a:rPr lang="zh-CN" altLang="en" dirty="0"/>
              <a:t>，</a:t>
            </a:r>
            <a:r>
              <a:rPr lang="zh-CN" altLang="en-US" dirty="0"/>
              <a:t>因为选定一个</a:t>
            </a:r>
            <a:r>
              <a:rPr lang="en-US" altLang="zh-CN" dirty="0"/>
              <a:t>2</a:t>
            </a:r>
            <a:r>
              <a:rPr lang="en" altLang="zh-CN" dirty="0"/>
              <a:t>x2</a:t>
            </a:r>
            <a:r>
              <a:rPr lang="zh-CN" altLang="en-US" dirty="0"/>
              <a:t>的窗口，在其内选出最大值更新进新的</a:t>
            </a:r>
            <a:r>
              <a:rPr lang="en" altLang="zh-CN" dirty="0"/>
              <a:t>feature map</a:t>
            </a:r>
            <a:r>
              <a:rPr lang="zh-CN" altLang="en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1438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67" y="1710853"/>
            <a:ext cx="1354756" cy="13134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749" y="1713962"/>
            <a:ext cx="1354756" cy="13134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708" y="1710853"/>
            <a:ext cx="1354756" cy="1313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你能分别不同类型的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O</a:t>
            </a:r>
            <a:r>
              <a:rPr lang="zh-CN" altLang="en-US" dirty="0"/>
              <a:t>么？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131710" y="1561449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45" dirty="0">
                <a:solidFill>
                  <a:srgbClr val="00188F"/>
                </a:solidFill>
              </a:rPr>
              <a:t>大脑分析</a:t>
            </a:r>
            <a:endParaRPr lang="en-US" sz="2745" dirty="0">
              <a:solidFill>
                <a:srgbClr val="00188F"/>
              </a:solidFill>
            </a:endParaRP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245404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194495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16217" y="1788239"/>
            <a:ext cx="86060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141829" y="4325425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45" dirty="0">
                <a:solidFill>
                  <a:srgbClr val="00188F"/>
                </a:solidFill>
              </a:rPr>
              <a:t>大脑分析</a:t>
            </a:r>
            <a:endParaRPr lang="en-US" altLang="zh-CN" sz="2745" dirty="0">
              <a:solidFill>
                <a:srgbClr val="00188F"/>
              </a:solidFill>
            </a:endParaRP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255523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204614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026337" y="4549531"/>
            <a:ext cx="97441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537" y="3472528"/>
            <a:ext cx="865415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平移</a:t>
            </a: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50905" y="3472528"/>
            <a:ext cx="857400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缩放</a:t>
            </a: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8114" y="3467713"/>
            <a:ext cx="868621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畸变</a:t>
            </a: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27273" y="3454412"/>
            <a:ext cx="865415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zh-CN" alt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旋转</a:t>
            </a: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25" y="1710853"/>
            <a:ext cx="1354756" cy="13134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052" y="4474829"/>
            <a:ext cx="1354756" cy="13134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667" y="4474829"/>
            <a:ext cx="1354756" cy="13134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4749" y="4474829"/>
            <a:ext cx="1354756" cy="13134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708" y="4474829"/>
            <a:ext cx="1354756" cy="1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1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01" y="2455435"/>
            <a:ext cx="2482221" cy="2476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16259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36790" y="1412044"/>
            <a:ext cx="3212189" cy="97112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98805" y="1550192"/>
            <a:ext cx="1239449" cy="90768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18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328" y="2456990"/>
            <a:ext cx="2502094" cy="2496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36790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257322" y="1486746"/>
            <a:ext cx="2390466" cy="89642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98805" y="1550192"/>
            <a:ext cx="1911768" cy="90524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49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54" y="2455434"/>
            <a:ext cx="2465168" cy="245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182619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303151" y="1486746"/>
            <a:ext cx="1419339" cy="89642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26390" y="1412044"/>
            <a:ext cx="2431203" cy="104339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1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17" y="2455433"/>
            <a:ext cx="2482606" cy="2477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03150" y="18602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4863417" y="1487083"/>
            <a:ext cx="595923" cy="373174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26390" y="1369842"/>
            <a:ext cx="2954116" cy="108559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32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54" y="2456990"/>
            <a:ext cx="2460263" cy="24549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16259" y="2906086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48980" y="9346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36790" y="1486746"/>
            <a:ext cx="3361593" cy="1942254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98805" y="1550191"/>
            <a:ext cx="1222396" cy="165470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6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54" y="2457873"/>
            <a:ext cx="2465168" cy="245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0" y="1860257"/>
            <a:ext cx="3839131" cy="3735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9019" y="2906086"/>
            <a:ext cx="1859661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320106" y="2308469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408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778" y="793877"/>
            <a:ext cx="1716538" cy="1712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003" y="4698935"/>
            <a:ext cx="1876927" cy="1872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004" y="739726"/>
            <a:ext cx="1871870" cy="1821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003" y="2681980"/>
            <a:ext cx="1871871" cy="1867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996" y="4778957"/>
            <a:ext cx="1716538" cy="17128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2266" y="2759222"/>
            <a:ext cx="1717051" cy="1713358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 bwMode="auto">
          <a:xfrm rot="5400000">
            <a:off x="6320106" y="268311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 rot="5400000">
            <a:off x="6320106" y="2233767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5400000">
            <a:off x="6320106" y="4250723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18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746" y="2270096"/>
            <a:ext cx="1151607" cy="1149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22" y="4889958"/>
            <a:ext cx="1259209" cy="12565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323" y="2233767"/>
            <a:ext cx="1255817" cy="12217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322" y="3536804"/>
            <a:ext cx="1255818" cy="12531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842" y="4943643"/>
            <a:ext cx="1151607" cy="1149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7402" y="3588625"/>
            <a:ext cx="1151950" cy="1149473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 bwMode="auto">
          <a:xfrm rot="5400000">
            <a:off x="5752943" y="3405505"/>
            <a:ext cx="332490" cy="1496203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38597" y="2247483"/>
            <a:ext cx="2084087" cy="389536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8562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539FC-4B5D-0E49-8E62-16324599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1" dirty="0"/>
              <a:t>非线性激活层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17FDAB-3288-EF48-A2EF-BB99A047C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38" y="1851785"/>
            <a:ext cx="11653523" cy="1985641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卷积层对原图运算多个卷积产生一组线性激活响应，而非线性激活层是对之前的结果进行一个非线性的激活响应。</a:t>
            </a:r>
            <a:endParaRPr kumimoji="1"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3E6351-FFA1-594A-8B8A-BB4DDED8C57F}"/>
              </a:ext>
            </a:extLst>
          </p:cNvPr>
          <p:cNvSpPr txBox="1"/>
          <p:nvPr/>
        </p:nvSpPr>
        <p:spPr>
          <a:xfrm>
            <a:off x="652752" y="3060303"/>
            <a:ext cx="10516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在神经网络中用到最多的非线性激活函数是</a:t>
            </a:r>
            <a:r>
              <a:rPr lang="en" altLang="zh-CN" dirty="0" err="1"/>
              <a:t>Relu</a:t>
            </a:r>
            <a:r>
              <a:rPr lang="zh-CN" altLang="en-US" dirty="0"/>
              <a:t>函数，它的公式定义如下：</a:t>
            </a:r>
          </a:p>
          <a:p>
            <a:r>
              <a:rPr lang="en" altLang="zh-CN" dirty="0"/>
              <a:t>f(x)=max(0,x)</a:t>
            </a:r>
          </a:p>
          <a:p>
            <a:r>
              <a:rPr lang="zh-CN" altLang="en-US" dirty="0"/>
              <a:t>即，保留大于等于</a:t>
            </a:r>
            <a:r>
              <a:rPr lang="en-US" altLang="zh-CN" dirty="0"/>
              <a:t>0</a:t>
            </a:r>
            <a:r>
              <a:rPr lang="zh-CN" altLang="en-US" dirty="0"/>
              <a:t>的值，其余所有小于</a:t>
            </a:r>
            <a:r>
              <a:rPr lang="en-US" altLang="zh-CN" dirty="0"/>
              <a:t>0</a:t>
            </a:r>
            <a:r>
              <a:rPr lang="zh-CN" altLang="en-US" dirty="0"/>
              <a:t>的数值直接改写为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435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37" y="2383171"/>
            <a:ext cx="3794230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41558" y="1262640"/>
            <a:ext cx="7096696" cy="1718148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河北云在" id="{FC16F161-FFAE-3648-B08C-DAD8B4042C13}" vid="{7C2B79E1-3FBF-9548-8C07-8BA7A10726A8}"/>
    </a:ext>
  </a:extLst>
</a:theme>
</file>

<file path=ppt/theme/theme2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河北云在" id="{FC16F161-FFAE-3648-B08C-DAD8B4042C13}" vid="{7F7BA1F9-2ACC-5F4C-8AC5-CB03C1866B3E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2237</TotalTime>
  <Words>4215</Words>
  <Application>Microsoft Macintosh PowerPoint</Application>
  <PresentationFormat>宽屏</PresentationFormat>
  <Paragraphs>465</Paragraphs>
  <Slides>135</Slides>
  <Notes>72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135</vt:i4>
      </vt:variant>
    </vt:vector>
  </HeadingPairs>
  <TitlesOfParts>
    <vt:vector size="143" baseType="lpstr"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9_Office 主题</vt:lpstr>
      <vt:lpstr>PowerPoint 演示文稿</vt:lpstr>
      <vt:lpstr>PowerPoint 演示文稿</vt:lpstr>
      <vt:lpstr>PowerPoint 演示文稿</vt:lpstr>
      <vt:lpstr>PowerPoint 演示文稿</vt:lpstr>
      <vt:lpstr>人脸     汽车</vt:lpstr>
      <vt:lpstr>PowerPoint 演示文稿</vt:lpstr>
      <vt:lpstr>PowerPoint 演示文稿</vt:lpstr>
      <vt:lpstr>PowerPoint 演示文稿</vt:lpstr>
      <vt:lpstr>你能分别不同类型的X O么？</vt:lpstr>
      <vt:lpstr>这两个相等么</vt:lpstr>
      <vt:lpstr>计算机看到的是？</vt:lpstr>
      <vt:lpstr>全局匹配的结果</vt:lpstr>
      <vt:lpstr>PowerPoint 演示文稿</vt:lpstr>
      <vt:lpstr>找相同？</vt:lpstr>
      <vt:lpstr>三个特征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卷积层</vt:lpstr>
      <vt:lpstr>池化：缩小图片信息</vt:lpstr>
      <vt:lpstr>池化的种类</vt:lpstr>
      <vt:lpstr>Pooling</vt:lpstr>
      <vt:lpstr>Pooling</vt:lpstr>
      <vt:lpstr>Pooling</vt:lpstr>
      <vt:lpstr>Pooling</vt:lpstr>
      <vt:lpstr>Pooling</vt:lpstr>
      <vt:lpstr>Pooling</vt:lpstr>
      <vt:lpstr>PowerPoint 演示文稿</vt:lpstr>
      <vt:lpstr>PowerPoint 演示文稿</vt:lpstr>
      <vt:lpstr>非线性激活层</vt:lpstr>
      <vt:lpstr>PowerPoint 演示文稿</vt:lpstr>
      <vt:lpstr>PowerPoint 演示文稿</vt:lpstr>
      <vt:lpstr>PowerPoint 演示文稿</vt:lpstr>
      <vt:lpstr>PowerPoint 演示文稿</vt:lpstr>
      <vt:lpstr>ReLU 层</vt:lpstr>
      <vt:lpstr>PowerPoint 演示文稿</vt:lpstr>
      <vt:lpstr>PowerPoint 演示文稿</vt:lpstr>
      <vt:lpstr>PowerPoint 演示文稿</vt:lpstr>
      <vt:lpstr>全连接</vt:lpstr>
      <vt:lpstr>PowerPoint 演示文稿</vt:lpstr>
      <vt:lpstr>PowerPoint 演示文稿</vt:lpstr>
      <vt:lpstr>PowerPoint 演示文稿</vt:lpstr>
      <vt:lpstr>PowerPoint 演示文稿</vt:lpstr>
      <vt:lpstr>全连接层</vt:lpstr>
      <vt:lpstr>全连接层</vt:lpstr>
      <vt:lpstr>全连接层</vt:lpstr>
      <vt:lpstr>Fully connected layer</vt:lpstr>
      <vt:lpstr>Fully connected layer</vt:lpstr>
      <vt:lpstr>Fully connected layer</vt:lpstr>
      <vt:lpstr>全连接层</vt:lpstr>
      <vt:lpstr>PowerPoint 演示文稿</vt:lpstr>
      <vt:lpstr>PowerPoint 演示文稿</vt:lpstr>
      <vt:lpstr>PowerPoint 演示文稿</vt:lpstr>
      <vt:lpstr>PowerPoint 演示文稿</vt:lpstr>
      <vt:lpstr>把他们放在一起</vt:lpstr>
      <vt:lpstr>神经网络的训练与优化</vt:lpstr>
      <vt:lpstr>PowerPoint 演示文稿</vt:lpstr>
      <vt:lpstr>PowerPoint 演示文稿</vt:lpstr>
      <vt:lpstr>Backprop</vt:lpstr>
      <vt:lpstr>Backprop</vt:lpstr>
      <vt:lpstr>Backprop</vt:lpstr>
      <vt:lpstr>Backprop</vt:lpstr>
      <vt:lpstr>Backprop</vt:lpstr>
      <vt:lpstr>Backprop</vt:lpstr>
      <vt:lpstr>梯度下降法</vt:lpstr>
      <vt:lpstr>PowerPoint 演示文稿</vt:lpstr>
      <vt:lpstr>谢谢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52</cp:revision>
  <dcterms:created xsi:type="dcterms:W3CDTF">2020-12-16T13:42:20Z</dcterms:created>
  <dcterms:modified xsi:type="dcterms:W3CDTF">2020-12-18T02:59:39Z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